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7" r:id="rId4"/>
    <p:sldId id="283" r:id="rId5"/>
    <p:sldId id="286" r:id="rId6"/>
    <p:sldId id="294" r:id="rId7"/>
    <p:sldId id="293" r:id="rId8"/>
    <p:sldId id="292" r:id="rId9"/>
    <p:sldId id="291" r:id="rId10"/>
    <p:sldId id="290" r:id="rId11"/>
    <p:sldId id="289" r:id="rId12"/>
    <p:sldId id="288" r:id="rId13"/>
    <p:sldId id="302" r:id="rId14"/>
    <p:sldId id="287" r:id="rId15"/>
    <p:sldId id="298" r:id="rId16"/>
    <p:sldId id="299" r:id="rId17"/>
    <p:sldId id="297" r:id="rId18"/>
    <p:sldId id="296" r:id="rId19"/>
    <p:sldId id="295" r:id="rId20"/>
    <p:sldId id="300" r:id="rId21"/>
    <p:sldId id="284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F0F5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85728"/>
            <a:ext cx="882164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12700" cmpd="sng">
                  <a:solidFill>
                    <a:schemeClr val="accent3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«Создание развивающего пространства социализации и индивидуализации дошкольников»</a:t>
            </a:r>
            <a:endParaRPr lang="ru-RU" sz="5400" b="1" cap="none" spc="50" dirty="0">
              <a:ln w="12700" cmpd="sng">
                <a:solidFill>
                  <a:schemeClr val="accent3">
                    <a:lumMod val="90000"/>
                    <a:lumOff val="1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DreamWolf\Мои документы\Downloads\0_833e9_d1cacb4b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8" y="3429000"/>
            <a:ext cx="910610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72000" y="5500702"/>
            <a:ext cx="42862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Воспитатели средней группы №7 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Кречетова Е.Б.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Орлова В.В.</a:t>
            </a:r>
            <a:endParaRPr lang="ru-RU" sz="2000" b="1" kern="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pic>
        <p:nvPicPr>
          <p:cNvPr id="1027" name="Picture 3" descr="C:\Users\Елена\Desktop\IMG_20191216_093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168352" cy="5632625"/>
          </a:xfrm>
          <a:prstGeom prst="rect">
            <a:avLst/>
          </a:prstGeom>
          <a:noFill/>
          <a:ln>
            <a:solidFill>
              <a:schemeClr val="accent5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IMG_20191216_093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58" y="476672"/>
            <a:ext cx="3118847" cy="554461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215338" cy="10001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«Поймай жука»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4357694"/>
            <a:ext cx="3000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отлично подходит для детей, которые только учатся играть по очереди, а также осваивают счет.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357562"/>
            <a:ext cx="2167827" cy="3242810"/>
          </a:xfrm>
          <a:prstGeom prst="rect">
            <a:avLst/>
          </a:prstGeom>
          <a:noFill/>
          <a:ln w="12700">
            <a:solidFill>
              <a:schemeClr val="accent5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2072985" cy="3240896"/>
          </a:xfrm>
          <a:prstGeom prst="rect">
            <a:avLst/>
          </a:prstGeom>
          <a:noFill/>
          <a:ln w="19050">
            <a:solidFill>
              <a:schemeClr val="accent5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Рисунок 10" descr="https://umslon.ru/image/catalog/catalog/tomik/003/igra-poimai-zhuka_003-800x6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857232"/>
            <a:ext cx="3357586" cy="2286016"/>
          </a:xfrm>
          <a:prstGeom prst="rect">
            <a:avLst/>
          </a:prstGeom>
          <a:noFill/>
          <a:ln w="12700">
            <a:solidFill>
              <a:schemeClr val="accent5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https://umslon.ru/image/catalog/catalog/tomik/003/igra-poimai-zhuka_001-800x60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857232"/>
            <a:ext cx="3378198" cy="2357454"/>
          </a:xfrm>
          <a:prstGeom prst="rect">
            <a:avLst/>
          </a:prstGeom>
          <a:noFill/>
          <a:ln w="12700">
            <a:solidFill>
              <a:schemeClr val="accent5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7115196" cy="121442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 «Русская изба»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pic>
        <p:nvPicPr>
          <p:cNvPr id="2050" name="Picture 2" descr="C:\Users\Елена\Desktop\IMG_20191216_115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3437"/>
            <a:ext cx="2961328" cy="5264585"/>
          </a:xfrm>
          <a:prstGeom prst="rect">
            <a:avLst/>
          </a:prstGeom>
          <a:noFill/>
          <a:ln w="19050">
            <a:solidFill>
              <a:schemeClr val="accent5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IMG_20191216_115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126378"/>
            <a:ext cx="2961328" cy="5264585"/>
          </a:xfrm>
          <a:prstGeom prst="rect">
            <a:avLst/>
          </a:prstGeom>
          <a:noFill/>
          <a:ln w="19050">
            <a:solidFill>
              <a:schemeClr val="accent5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pic>
        <p:nvPicPr>
          <p:cNvPr id="3074" name="Picture 2" descr="C:\Users\Елена\Desktop\IMG_20191216_12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60" y="741383"/>
            <a:ext cx="3037838" cy="5488429"/>
          </a:xfrm>
          <a:prstGeom prst="rect">
            <a:avLst/>
          </a:prstGeom>
          <a:noFill/>
          <a:ln w="19050">
            <a:solidFill>
              <a:schemeClr val="accent5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IMG_20191216_115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1383"/>
            <a:ext cx="3078969" cy="5473723"/>
          </a:xfrm>
          <a:prstGeom prst="rect">
            <a:avLst/>
          </a:prstGeom>
          <a:noFill/>
          <a:ln w="19050">
            <a:solidFill>
              <a:schemeClr val="accent5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85723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Ширмы для сюжетно-ролевых игр</a:t>
            </a:r>
            <a:endParaRPr lang="ru-RU" sz="4000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14414" y="1785926"/>
            <a:ext cx="6000774" cy="49291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357166"/>
            <a:ext cx="1500166" cy="6215106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7383090" cy="551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428604"/>
            <a:ext cx="1428728" cy="6215106"/>
          </a:xfrm>
          <a:prstGeom prst="rect">
            <a:avLst/>
          </a:prstGeom>
          <a:noFill/>
        </p:spPr>
      </p:pic>
      <p:pic>
        <p:nvPicPr>
          <p:cNvPr id="30722" name="Picture 2" descr="https://i.mycdn.me/i?r=AyH4iRPQ2q0otWIFepML2LxR_6AyxBprvErtCv9Rug_7u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714777" cy="2971821"/>
          </a:xfrm>
          <a:prstGeom prst="rect">
            <a:avLst/>
          </a:prstGeom>
          <a:noFill/>
        </p:spPr>
      </p:pic>
      <p:pic>
        <p:nvPicPr>
          <p:cNvPr id="30724" name="Picture 4" descr="https://i.mycdn.me/i?r=AyH4iRPQ2q0otWIFepML2LxRhmmRLetYH_g_RVFwR_vD_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8866" y="214290"/>
            <a:ext cx="3923596" cy="3000396"/>
          </a:xfrm>
          <a:prstGeom prst="rect">
            <a:avLst/>
          </a:prstGeom>
          <a:noFill/>
        </p:spPr>
      </p:pic>
      <p:pic>
        <p:nvPicPr>
          <p:cNvPr id="30726" name="Picture 6" descr="https://i.mycdn.me/i?r=AyH4iRPQ2q0otWIFepML2LxRLBsYTG0MogH4ioudWuN0_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29013"/>
            <a:ext cx="3714776" cy="2971821"/>
          </a:xfrm>
          <a:prstGeom prst="rect">
            <a:avLst/>
          </a:prstGeom>
          <a:noFill/>
        </p:spPr>
      </p:pic>
      <p:pic>
        <p:nvPicPr>
          <p:cNvPr id="30728" name="Picture 8" descr="https://i.mycdn.me/i?r=AyH4iRPQ2q0otWIFepML2LxRPDQn5IpVpnpKp9PIHUtv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500438"/>
            <a:ext cx="3786150" cy="3028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428604"/>
            <a:ext cx="1285852" cy="6215106"/>
          </a:xfrm>
          <a:prstGeom prst="rect">
            <a:avLst/>
          </a:prstGeom>
          <a:noFill/>
        </p:spPr>
      </p:pic>
      <p:pic>
        <p:nvPicPr>
          <p:cNvPr id="29700" name="Picture 4" descr="https://i.mycdn.me/i?r=AyH4iRPQ2q0otWIFepML2LxRJUZrKGnuJdzOtIi-equf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748" y="285728"/>
            <a:ext cx="4000528" cy="3000396"/>
          </a:xfrm>
          <a:prstGeom prst="rect">
            <a:avLst/>
          </a:prstGeom>
          <a:noFill/>
        </p:spPr>
      </p:pic>
      <p:pic>
        <p:nvPicPr>
          <p:cNvPr id="29702" name="Picture 6" descr="https://i.mycdn.me/i?r=AyH4iRPQ2q0otWIFepML2LxRhUgs22sOfKvotVy5KXubR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3923595" cy="3000396"/>
          </a:xfrm>
          <a:prstGeom prst="rect">
            <a:avLst/>
          </a:prstGeom>
          <a:noFill/>
        </p:spPr>
      </p:pic>
      <p:pic>
        <p:nvPicPr>
          <p:cNvPr id="29704" name="Picture 8" descr="https://i.mycdn.me/i?r=AyH4iRPQ2q0otWIFepML2LxREuNjbX5QpFWqpWuvzpuRE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571875"/>
            <a:ext cx="3929090" cy="3064637"/>
          </a:xfrm>
          <a:prstGeom prst="rect">
            <a:avLst/>
          </a:prstGeom>
          <a:noFill/>
        </p:spPr>
      </p:pic>
      <p:pic>
        <p:nvPicPr>
          <p:cNvPr id="29706" name="Picture 10" descr="https://i.mycdn.me/i?r=AyH4iRPQ2q0otWIFepML2LxRlvSihl3eQLP-zbEmnFmI2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602843"/>
            <a:ext cx="3857652" cy="2969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357166"/>
            <a:ext cx="1285852" cy="6215106"/>
          </a:xfrm>
          <a:prstGeom prst="rect">
            <a:avLst/>
          </a:prstGeom>
          <a:noFill/>
        </p:spPr>
      </p:pic>
      <p:pic>
        <p:nvPicPr>
          <p:cNvPr id="31746" name="Picture 2" descr="https://i.mycdn.me/i?r=AyH4iRPQ2q0otWIFepML2LxRf2AwZtkT0cIWOXfA6EUE3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3786214" cy="3214710"/>
          </a:xfrm>
          <a:prstGeom prst="rect">
            <a:avLst/>
          </a:prstGeom>
          <a:noFill/>
        </p:spPr>
      </p:pic>
      <p:pic>
        <p:nvPicPr>
          <p:cNvPr id="31748" name="Picture 4" descr="https://i.mycdn.me/i?r=AyH4iRPQ2q0otWIFepML2LxREWvRRI9Xz-2Ahq3XbGRgX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42853"/>
            <a:ext cx="3929090" cy="3249056"/>
          </a:xfrm>
          <a:prstGeom prst="rect">
            <a:avLst/>
          </a:prstGeom>
          <a:noFill/>
        </p:spPr>
      </p:pic>
      <p:pic>
        <p:nvPicPr>
          <p:cNvPr id="31750" name="Picture 6" descr="https://i.mycdn.me/i?r=AyH4iRPQ2q0otWIFepML2LxRQbZ2GJXgJoT-FCkCHTARP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00438"/>
            <a:ext cx="3786214" cy="3071834"/>
          </a:xfrm>
          <a:prstGeom prst="rect">
            <a:avLst/>
          </a:prstGeom>
          <a:noFill/>
        </p:spPr>
      </p:pic>
      <p:pic>
        <p:nvPicPr>
          <p:cNvPr id="31752" name="Picture 8" descr="https://i.mycdn.me/i?r=AyH4iRPQ2q0otWIFepML2LxRAMoLh4nkkCKX_PJcvejXx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3527914"/>
            <a:ext cx="3857653" cy="3115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i.mycdn.me/i?r=AyH4iRPQ2q0otWIFepML2LxR3pCzVkOgqreufm42OD6yZ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857457" cy="2143093"/>
          </a:xfrm>
          <a:prstGeom prst="rect">
            <a:avLst/>
          </a:prstGeom>
          <a:noFill/>
        </p:spPr>
      </p:pic>
      <p:pic>
        <p:nvPicPr>
          <p:cNvPr id="32772" name="Picture 4" descr="https://i.mycdn.me/i?r=AyH4iRPQ2q0otWIFepML2LxRdDf3M2MwjPeAvitDU4Rn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142852"/>
            <a:ext cx="2857520" cy="2143140"/>
          </a:xfrm>
          <a:prstGeom prst="rect">
            <a:avLst/>
          </a:prstGeom>
          <a:noFill/>
        </p:spPr>
      </p:pic>
      <p:pic>
        <p:nvPicPr>
          <p:cNvPr id="32774" name="Picture 6" descr="https://i.mycdn.me/i?r=AyH4iRPQ2q0otWIFepML2LxRiUIDljh2U8WVJkPoLjr8B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60712"/>
            <a:ext cx="2809895" cy="2107422"/>
          </a:xfrm>
          <a:prstGeom prst="rect">
            <a:avLst/>
          </a:prstGeom>
          <a:noFill/>
        </p:spPr>
      </p:pic>
      <p:pic>
        <p:nvPicPr>
          <p:cNvPr id="32776" name="Picture 8" descr="https://i.mycdn.me/i?r=AyH4iRPQ2q0otWIFepML2LxRL8vXlDz1OxFGQBldwBq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28868"/>
            <a:ext cx="2857519" cy="2000264"/>
          </a:xfrm>
          <a:prstGeom prst="rect">
            <a:avLst/>
          </a:prstGeom>
          <a:noFill/>
        </p:spPr>
      </p:pic>
      <p:pic>
        <p:nvPicPr>
          <p:cNvPr id="32778" name="Picture 10" descr="https://i.mycdn.me/i?r=AyH4iRPQ2q0otWIFepML2LxRo1JADfGPSO-N9_OkJq-Bl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428868"/>
            <a:ext cx="2857520" cy="2071655"/>
          </a:xfrm>
          <a:prstGeom prst="rect">
            <a:avLst/>
          </a:prstGeom>
          <a:noFill/>
        </p:spPr>
      </p:pic>
      <p:pic>
        <p:nvPicPr>
          <p:cNvPr id="32780" name="Picture 12" descr="https://i.mycdn.me/i?r=AyH4iRPQ2q0otWIFepML2LxRkWCwMatceslhZpBwAgsKX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5" y="4572032"/>
            <a:ext cx="2857519" cy="2143139"/>
          </a:xfrm>
          <a:prstGeom prst="rect">
            <a:avLst/>
          </a:prstGeom>
          <a:noFill/>
        </p:spPr>
      </p:pic>
      <p:pic>
        <p:nvPicPr>
          <p:cNvPr id="32782" name="Picture 14" descr="https://i.mycdn.me/i?r=AyH4iRPQ2q0otWIFepML2LxRongezUmdnzVp91sRwC0HY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428869"/>
            <a:ext cx="2786082" cy="2000264"/>
          </a:xfrm>
          <a:prstGeom prst="rect">
            <a:avLst/>
          </a:prstGeom>
          <a:noFill/>
        </p:spPr>
      </p:pic>
      <p:pic>
        <p:nvPicPr>
          <p:cNvPr id="32784" name="Picture 16" descr="https://i.mycdn.me/i?r=AyH4iRPQ2q0otWIFepML2LxR-0HQjk536cuIYuXeG7klR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8" y="4572008"/>
            <a:ext cx="2857520" cy="2143140"/>
          </a:xfrm>
          <a:prstGeom prst="rect">
            <a:avLst/>
          </a:prstGeom>
          <a:noFill/>
        </p:spPr>
      </p:pic>
      <p:pic>
        <p:nvPicPr>
          <p:cNvPr id="32786" name="Picture 18" descr="https://i.mycdn.me/i?r=AyH4iRPQ2q0otWIFepML2LxRbEuD99JtECtxEfSdBbLZF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74" y="4572008"/>
            <a:ext cx="2762268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i.mycdn.me/i?r=AyH4iRPQ2q0otWIFepML2LxR6k2KIdHiClipDqlPD-XVH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42853"/>
            <a:ext cx="2952770" cy="2214578"/>
          </a:xfrm>
          <a:prstGeom prst="rect">
            <a:avLst/>
          </a:prstGeom>
          <a:noFill/>
        </p:spPr>
      </p:pic>
      <p:pic>
        <p:nvPicPr>
          <p:cNvPr id="33796" name="Picture 4" descr="https://i.mycdn.me/i?r=AyH4iRPQ2q0otWIFepML2LxRUfHzZ19atjAF3qq-VUOh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42852"/>
            <a:ext cx="2952770" cy="2214578"/>
          </a:xfrm>
          <a:prstGeom prst="rect">
            <a:avLst/>
          </a:prstGeom>
          <a:noFill/>
        </p:spPr>
      </p:pic>
      <p:pic>
        <p:nvPicPr>
          <p:cNvPr id="33802" name="Picture 10" descr="https://i.mycdn.me/i?r=AyH4iRPQ2q0otWIFepML2LxRrXpsSfY95DkPlh3aWUpo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42852"/>
            <a:ext cx="2857520" cy="2214578"/>
          </a:xfrm>
          <a:prstGeom prst="rect">
            <a:avLst/>
          </a:prstGeom>
          <a:noFill/>
        </p:spPr>
      </p:pic>
      <p:pic>
        <p:nvPicPr>
          <p:cNvPr id="33804" name="Picture 12" descr="https://i.mycdn.me/i?r=AyH4iRPQ2q0otWIFepML2LxRBnBdRWQ9SUscr3itATXZ_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500306"/>
            <a:ext cx="2928958" cy="2053796"/>
          </a:xfrm>
          <a:prstGeom prst="rect">
            <a:avLst/>
          </a:prstGeom>
          <a:noFill/>
        </p:spPr>
      </p:pic>
      <p:pic>
        <p:nvPicPr>
          <p:cNvPr id="33806" name="Picture 14" descr="https://i.mycdn.me/i?r=AyH4iRPQ2q0otWIFepML2LxRT5Yh8SGavSdXx9i2giAR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428868"/>
            <a:ext cx="2928958" cy="2071702"/>
          </a:xfrm>
          <a:prstGeom prst="rect">
            <a:avLst/>
          </a:prstGeom>
          <a:noFill/>
        </p:spPr>
      </p:pic>
      <p:pic>
        <p:nvPicPr>
          <p:cNvPr id="33808" name="Picture 16" descr="https://i.mycdn.me/i?r=AyH4iRPQ2q0otWIFepML2LxRKKdl74gyIx2Qpz7SDGJbk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714884"/>
            <a:ext cx="2857520" cy="2018076"/>
          </a:xfrm>
          <a:prstGeom prst="rect">
            <a:avLst/>
          </a:prstGeom>
          <a:noFill/>
        </p:spPr>
      </p:pic>
      <p:pic>
        <p:nvPicPr>
          <p:cNvPr id="33810" name="Picture 18" descr="https://i.mycdn.me/i?r=AyH4iRPQ2q0otWIFepML2LxRc_gx_t2KqJnV5l7BHr-v5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714884"/>
            <a:ext cx="2857520" cy="2000264"/>
          </a:xfrm>
          <a:prstGeom prst="rect">
            <a:avLst/>
          </a:prstGeom>
          <a:noFill/>
        </p:spPr>
      </p:pic>
      <p:pic>
        <p:nvPicPr>
          <p:cNvPr id="33812" name="Picture 20" descr="https://i.mycdn.me/i?r=AyH4iRPQ2q0otWIFepML2LxRvapdGunEK0J8LpTY3uDcV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714884"/>
            <a:ext cx="2762206" cy="2000217"/>
          </a:xfrm>
          <a:prstGeom prst="rect">
            <a:avLst/>
          </a:prstGeom>
          <a:noFill/>
        </p:spPr>
      </p:pic>
      <p:pic>
        <p:nvPicPr>
          <p:cNvPr id="15" name="Picture 2" descr="https://i.mycdn.me/i?r=AyH4iRPQ2q0otWIFepML2LxRLPMTz2cZlWtCXvSI9P7_u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74" y="2500306"/>
            <a:ext cx="278605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reamWolf\Мои документы\Downloads\4bb97ff07cc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600200"/>
            <a:ext cx="1500198" cy="5043510"/>
          </a:xfrm>
          <a:prstGeom prst="rect">
            <a:avLst/>
          </a:prstGeom>
          <a:noFill/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2858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ФГОС дошкольного образования к структуре образовательной программы дошкольного образования она должна быть направлена на создание: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500174"/>
            <a:ext cx="771530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условий развития ребенка, открывающих возможности его позитивной социализации, его личностного развития, развития инициативы и творчества способностей на основе сотрудничества со взрослыми и сверстниками и соответствующим возрасту видам деятельности;</a:t>
            </a:r>
          </a:p>
          <a:p>
            <a:pPr lvl="0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развивающей образовательной среды, которая представляет собой систему условий социализации и индивидуализации детей.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s://i.mycdn.me/i?r=AyH4iRPQ2q0otWIFepML2LxRFPn9L52NKt2n2Ak12XVy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42852"/>
            <a:ext cx="2786082" cy="2286016"/>
          </a:xfrm>
          <a:prstGeom prst="rect">
            <a:avLst/>
          </a:prstGeom>
          <a:noFill/>
        </p:spPr>
      </p:pic>
      <p:pic>
        <p:nvPicPr>
          <p:cNvPr id="34822" name="Picture 6" descr="https://i.mycdn.me/i?r=AyH4iRPQ2q0otWIFepML2LxRljpAX60-GvsEXvcUktQnl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42852"/>
            <a:ext cx="3047958" cy="2285969"/>
          </a:xfrm>
          <a:prstGeom prst="rect">
            <a:avLst/>
          </a:prstGeom>
          <a:noFill/>
        </p:spPr>
      </p:pic>
      <p:pic>
        <p:nvPicPr>
          <p:cNvPr id="34824" name="Picture 8" descr="https://i.mycdn.me/i?r=AyH4iRPQ2q0otWIFepML2LxRz93Wa7rj4h-LVaIo9Sh_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643446"/>
            <a:ext cx="2833708" cy="2071678"/>
          </a:xfrm>
          <a:prstGeom prst="rect">
            <a:avLst/>
          </a:prstGeom>
          <a:noFill/>
        </p:spPr>
      </p:pic>
      <p:pic>
        <p:nvPicPr>
          <p:cNvPr id="34826" name="Picture 10" descr="https://i.mycdn.me/i?r=AyH4iRPQ2q0otWIFepML2LxRZxqQ9u2QWepN1RQfyrpvy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500307"/>
            <a:ext cx="2857489" cy="2071702"/>
          </a:xfrm>
          <a:prstGeom prst="rect">
            <a:avLst/>
          </a:prstGeom>
          <a:noFill/>
        </p:spPr>
      </p:pic>
      <p:pic>
        <p:nvPicPr>
          <p:cNvPr id="34828" name="Picture 12" descr="https://i.mycdn.me/i?r=AyH4iRPQ2q0otWIFepML2LxR2LK17x8VTpXGtAO-BbIw-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571744"/>
            <a:ext cx="2786082" cy="2000264"/>
          </a:xfrm>
          <a:prstGeom prst="rect">
            <a:avLst/>
          </a:prstGeom>
          <a:noFill/>
        </p:spPr>
      </p:pic>
      <p:pic>
        <p:nvPicPr>
          <p:cNvPr id="11" name="Picture 6" descr="https://i.mycdn.me/i?r=AyH4iRPQ2q0otWIFepML2LxRCoIfKIW8dP4CBvr1m0Zz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14290"/>
            <a:ext cx="2857520" cy="2143140"/>
          </a:xfrm>
          <a:prstGeom prst="rect">
            <a:avLst/>
          </a:prstGeom>
          <a:noFill/>
        </p:spPr>
      </p:pic>
      <p:pic>
        <p:nvPicPr>
          <p:cNvPr id="34830" name="Picture 14" descr="https://i.mycdn.me/i?r=AyH4iRPQ2q0otWIFepML2LxRjlk8wOuXtc769DtWQdwmG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643446"/>
            <a:ext cx="2857520" cy="2089562"/>
          </a:xfrm>
          <a:prstGeom prst="rect">
            <a:avLst/>
          </a:prstGeom>
          <a:noFill/>
        </p:spPr>
      </p:pic>
      <p:pic>
        <p:nvPicPr>
          <p:cNvPr id="34832" name="Picture 16" descr="https://i.mycdn.me/i?r=AyH4iRPQ2q0otWIFepML2LxRFC2ONR0t3asrIl_Fi_3U5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2571744"/>
            <a:ext cx="2928958" cy="2000264"/>
          </a:xfrm>
          <a:prstGeom prst="rect">
            <a:avLst/>
          </a:prstGeom>
          <a:noFill/>
        </p:spPr>
      </p:pic>
      <p:pic>
        <p:nvPicPr>
          <p:cNvPr id="34834" name="Picture 18" descr="https://i.mycdn.me/i?r=AyH4iRPQ2q0otWIFepML2LxRwfy5ErqZznEYui0ye_zV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4714884"/>
            <a:ext cx="285752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7572428" cy="15001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успешности социализации дошкольников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5720" y="1285860"/>
            <a:ext cx="7715304" cy="52864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Точность и адекватность отражения объективной реальности в субъективной картине мира;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Эмоциональное принятие и усвоение социальных и моральных норм и правил;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Благоприятный социометрический статус ребёнка в группе, наличие взаимных симпатий;</a:t>
            </a:r>
          </a:p>
          <a:p>
            <a:pPr>
              <a:buFontTx/>
              <a:buChar char="-"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социальных переживаний и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Навыки произвольной регуляции поведения в соответствии с социальными нормами и правилами;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Способность находить спонтанные, социально приемлемые формы самовыражения, искренность и относительная (по возрасту) независимость;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Положительная устойчивая самооценка и адекватность уровня притязаний;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Личный опыт социального взаимодействия и принятия решений в разных ситуациях социального взаимодействия.</a:t>
            </a:r>
          </a:p>
          <a:p>
            <a:pPr>
              <a:buNone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142984"/>
            <a:ext cx="1714480" cy="5072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reamWolf\Мои документы\Downloads\005110753ae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42976" y="2857496"/>
            <a:ext cx="7429552" cy="3000396"/>
          </a:xfrm>
        </p:spPr>
        <p:txBody>
          <a:bodyPr>
            <a:normAutofit/>
          </a:bodyPr>
          <a:lstStyle/>
          <a:p>
            <a:r>
              <a:rPr lang="ru-RU" sz="6000" b="1" spc="50" dirty="0" smtClean="0">
                <a:ln w="12700" cmpd="sng">
                  <a:solidFill>
                    <a:schemeClr val="accent3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85728"/>
            <a:ext cx="7215238" cy="64294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Социализация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>
              <a:buNone/>
            </a:pP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это последовательное, всестороннее включение ребенка в общество, формирование собственной активной позиции личности.</a:t>
            </a:r>
          </a:p>
          <a:p>
            <a:pPr>
              <a:buNone/>
            </a:pPr>
            <a:endParaRPr lang="ru-RU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Детские сады как первые институты социализации ребенка представляют социум и становятся основой для построения его обобщенных отношений с социальным окружением.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85720" y="214290"/>
            <a:ext cx="7215238" cy="5911873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Средства социализации ребенка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образовательной среде ДОО: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1643050"/>
            <a:ext cx="72152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предметный мир, наделённый смыслами и   значениями;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язык, речевое общение;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образцы поведения значимых взрослых;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элементы детской субкультуры,   подчеркивающие определенные ценности и способы регуляции поведения;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объединение в различные группы, обладающие определенными ценностями и нормами.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76250"/>
            <a:ext cx="4244975" cy="61928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42844" y="142852"/>
            <a:ext cx="7858180" cy="598331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Принципиальные характеристики образовательной среды –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социализация и индивидуализация ребенка.</a:t>
            </a:r>
          </a:p>
          <a:p>
            <a:pPr>
              <a:buNone/>
            </a:pP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Среда создаёт условия для поддержания разнообразия детства, сохранения уникальности и 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самоценности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детства через: 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игру, 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познавательную, 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исследовательскую деятельность.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0"/>
            <a:ext cx="185735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14282" y="500042"/>
            <a:ext cx="7429552" cy="171451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Социальные отношения направлены на формирование у ребенка следующих характеристик: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sz="3200" dirty="0"/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5720" y="1857364"/>
            <a:ext cx="7286676" cy="5000636"/>
          </a:xfrm>
        </p:spPr>
        <p:txBody>
          <a:bodyPr>
            <a:normAutofit fontScale="55000" lnSpcReduction="20000"/>
          </a:bodyPr>
          <a:lstStyle/>
          <a:p>
            <a:pPr>
              <a:buNone/>
              <a:defRPr/>
            </a:pPr>
            <a:endParaRPr lang="ru-RU" sz="4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5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уважение себя и других;</a:t>
            </a:r>
          </a:p>
          <a:p>
            <a:pPr>
              <a:defRPr/>
            </a:pPr>
            <a:r>
              <a:rPr lang="ru-RU" sz="5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уверенность в себе, отсутствие страха совершить ошибку;</a:t>
            </a:r>
          </a:p>
          <a:p>
            <a:pPr>
              <a:defRPr/>
            </a:pPr>
            <a:r>
              <a:rPr lang="ru-RU" sz="5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естественность поведения и искренность;</a:t>
            </a:r>
          </a:p>
          <a:p>
            <a:pPr>
              <a:defRPr/>
            </a:pPr>
            <a:r>
              <a:rPr lang="ru-RU" sz="5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готовность принимать на себя ответственность за свои действия;</a:t>
            </a:r>
          </a:p>
          <a:p>
            <a:pPr>
              <a:defRPr/>
            </a:pPr>
            <a:r>
              <a:rPr lang="ru-RU" sz="5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ориентация на индивидуальные и социальные интересы.</a:t>
            </a:r>
          </a:p>
          <a:p>
            <a:pPr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214290"/>
            <a:ext cx="1643042" cy="571504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14282" y="142852"/>
            <a:ext cx="778674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Социализация дошкольника осуществляется прежде всего в игре.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игровом пространстве дети осваивают социальные навыки и учатся сотрудничеству.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Возникающие между ними контакты по поводу игрушек или других предметов становятся первой формой социального общения со сверстником, формируется опыт координации своих действий и взаимопонимания. В игре действия дошкольника направлены не столько на внешний предмет, сколько на изображение действия как такового.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 изнутри мотивирует детскую деятельность, что позволяет актуализировать внутреннюю социальную направленность субъекта во внешний мир, стимулируется социальная активность ребенка.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Игровая среда является необходимым условием развития социального интеллекта детей, а групповая сюжетно-ролевая игра в ДОО обладает большим потенциалом развития межличностного общения и сплочения детского коллектива.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пронизана духом коллективизма и желанием постичь законы функционирования общества. Познавая социальную реальность, ребенок присваивает ее в игре, включает в собственную картину мира, моделируя взаимоотношения и всесторонне исследуя содержание и формы общения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0"/>
            <a:ext cx="1785918" cy="62151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214290"/>
            <a:ext cx="764386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Помимо социализации, игра предоставляет возможности для других направлений развития – индивидуализации и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персонализации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Содержанием индивидуализации является обретение ребенком социальной неповторимости и индивидуального стиля деятельности. Сущность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персонализации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отражается в способности человека пользоваться многообразием созданного им мира вещей для саморазвития и утверждения самобытности. Социализация в дошкольном детстве преимущественно связана с идентификацией – включением в группу сверстников, ориентаций в групповых отношениях и формированием внутренней позиции в системе отношений с другими (взрослыми и сверстниками). В игровой среде ребенок учится отделять себя от других, осознавать индивидуальность и соотносить себя с другими через отождествление, идентификацию, сопереживание. Играя, он не только моделирует социальные отношения, но и через эмоциональное переживание, отношение к сюжету осваивает их, а растущая благодаря эмоциональной включенности уверенность в себе развивает способность действовать в разный коммуникативных ситуациях.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7358082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Дидактический куб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DreamWolf\Мои документы\Downloads\4bb97ff07c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0"/>
            <a:ext cx="2285984" cy="6215106"/>
          </a:xfrm>
          <a:prstGeom prst="rect">
            <a:avLst/>
          </a:prstGeom>
          <a:noFill/>
        </p:spPr>
      </p:pic>
      <p:pic>
        <p:nvPicPr>
          <p:cNvPr id="9218" name="Picture 2" descr="Дидактическое пособие  «Волшебный куб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786322"/>
            <a:ext cx="2310300" cy="191476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9220" name="Picture 4" descr="https://kladraz.ru/upload/blogs2/2016/2/1931_537482591533264aca801b35472363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00108"/>
            <a:ext cx="2786082" cy="214788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9222" name="Picture 6" descr="https://kladraz.ru/upload/blogs2/2016/2/1931_8846f4bc1bf5445a577e8881288ed01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285860"/>
            <a:ext cx="2357454" cy="185738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9224" name="Picture 8" descr="https://ped-kopilka.ru/upload/blogs2/2018/3/1_d5bbbe166cd97409ab5754844416de3f.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000108"/>
            <a:ext cx="2199497" cy="217087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9226" name="Picture 10" descr="https://www.maam.ru/upload/blogs/detsad-221601-14547854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4786322"/>
            <a:ext cx="2500330" cy="185738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9228" name="Picture 12" descr="https://www.maam.ru/upload/blogs/detsad-665866-15510078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4786322"/>
            <a:ext cx="2379433" cy="189079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3214686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 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представленного пособия обусловлена необходимостью обеспечения предметно-пространственной среды мобильным и лёгким оборудованием. Игровое пособие позволяет создавать условия для общения и совместной деятельности детей и взрослых.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D9B3FF"/>
      </a:dk1>
      <a:lt1>
        <a:srgbClr val="F0CCE2"/>
      </a:lt1>
      <a:dk2>
        <a:srgbClr val="E29AC5"/>
      </a:dk2>
      <a:lt2>
        <a:srgbClr val="B367FF"/>
      </a:lt2>
      <a:accent1>
        <a:srgbClr val="300061"/>
      </a:accent1>
      <a:accent2>
        <a:srgbClr val="6E1E4E"/>
      </a:accent2>
      <a:accent3>
        <a:srgbClr val="300061"/>
      </a:accent3>
      <a:accent4>
        <a:srgbClr val="6E1E4E"/>
      </a:accent4>
      <a:accent5>
        <a:srgbClr val="300061"/>
      </a:accent5>
      <a:accent6>
        <a:srgbClr val="6E1E4E"/>
      </a:accent6>
      <a:hlink>
        <a:srgbClr val="8D1BFF"/>
      </a:hlink>
      <a:folHlink>
        <a:srgbClr val="20004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684</Words>
  <Application>Microsoft Office PowerPoint</Application>
  <PresentationFormat>Экран (4:3)</PresentationFormat>
  <Paragraphs>63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В соответствии с требованиями ФГОС дошкольного образования к структуре образовательной программы дошкольного образования она должна быть направлена на создание: </vt:lpstr>
      <vt:lpstr>Презентация PowerPoint</vt:lpstr>
      <vt:lpstr>Презентация PowerPoint</vt:lpstr>
      <vt:lpstr>Презентация PowerPoint</vt:lpstr>
      <vt:lpstr>Социальные отношения направлены на формирование у ребенка следующих характеристик:  </vt:lpstr>
      <vt:lpstr>Презентация PowerPoint</vt:lpstr>
      <vt:lpstr>Презентация PowerPoint</vt:lpstr>
      <vt:lpstr>Дидактический куб</vt:lpstr>
      <vt:lpstr>Презентация PowerPoint</vt:lpstr>
      <vt:lpstr>Дидактическая игра «Поймай жука»</vt:lpstr>
      <vt:lpstr>Макет «Русская изба»</vt:lpstr>
      <vt:lpstr>Презентация PowerPoint</vt:lpstr>
      <vt:lpstr> Ширмы для сюжетно-ролевых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успешности социализации дошкольников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Елена</cp:lastModifiedBy>
  <cp:revision>64</cp:revision>
  <dcterms:created xsi:type="dcterms:W3CDTF">2014-11-16T13:26:05Z</dcterms:created>
  <dcterms:modified xsi:type="dcterms:W3CDTF">2019-12-16T05:51:58Z</dcterms:modified>
</cp:coreProperties>
</file>