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78" r:id="rId4"/>
    <p:sldId id="285" r:id="rId5"/>
    <p:sldId id="279" r:id="rId6"/>
    <p:sldId id="275" r:id="rId7"/>
    <p:sldId id="276" r:id="rId8"/>
    <p:sldId id="280" r:id="rId9"/>
    <p:sldId id="281" r:id="rId10"/>
    <p:sldId id="282" r:id="rId11"/>
    <p:sldId id="283" r:id="rId12"/>
    <p:sldId id="277" r:id="rId13"/>
    <p:sldId id="284" r:id="rId14"/>
    <p:sldId id="260" r:id="rId15"/>
    <p:sldId id="286" r:id="rId16"/>
    <p:sldId id="261" r:id="rId17"/>
    <p:sldId id="262" r:id="rId18"/>
    <p:sldId id="26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102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7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24.09.2018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24.09.2018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24.09.2018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24.09.2018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24.09.2018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24.09.2018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24.09.2018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24.09.2018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24.09.2018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24.09.2018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24.09.2018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0" y="6611779"/>
            <a:ext cx="763351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00" b="1" kern="12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lexandra Zeferino One" pitchFamily="66" charset="0"/>
                <a:ea typeface="+mn-ea"/>
                <a:cs typeface="+mn-cs"/>
              </a:rPr>
              <a:t>© </a:t>
            </a:r>
            <a:r>
              <a:rPr lang="en-US" sz="1000" b="1" kern="12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lexandra Zeferino One" pitchFamily="66" charset="0"/>
                <a:ea typeface="+mn-ea"/>
                <a:cs typeface="+mn-cs"/>
              </a:rPr>
              <a:t>FokinaLidia</a:t>
            </a:r>
            <a:endParaRPr lang="ru-RU" sz="1000" b="1" kern="1200" dirty="0"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lexandra Zeferino One" pitchFamily="66" charset="0"/>
              <a:ea typeface="+mn-ea"/>
              <a:cs typeface="+mn-cs"/>
            </a:endParaRPr>
          </a:p>
        </p:txBody>
      </p:sp>
      <p:sp>
        <p:nvSpPr>
          <p:cNvPr id="3" name="Прямоугольник 2"/>
          <p:cNvSpPr/>
          <p:nvPr userDrawn="1"/>
        </p:nvSpPr>
        <p:spPr>
          <a:xfrm>
            <a:off x="763351" y="253435"/>
            <a:ext cx="8129129" cy="6351131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B0F0"/>
              </a:solidFill>
            </a:endParaRPr>
          </a:p>
        </p:txBody>
      </p:sp>
      <p:pic>
        <p:nvPicPr>
          <p:cNvPr id="4" name="Picture 2" descr="http://sr.photos3.fotosearch.com/bthumb/CSP/CSP990/k10238373.jpg"/>
          <p:cNvPicPr>
            <a:picLocks noChangeAspect="1" noChangeArrowheads="1"/>
          </p:cNvPicPr>
          <p:nvPr userDrawn="1"/>
        </p:nvPicPr>
        <p:blipFill rotWithShape="1">
          <a:blip r:embed="rId14" cstate="email">
            <a:clrChange>
              <a:clrFrom>
                <a:srgbClr val="F9F9F9"/>
              </a:clrFrom>
              <a:clrTo>
                <a:srgbClr val="F9F9F9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 bwMode="auto">
          <a:xfrm>
            <a:off x="683568" y="404664"/>
            <a:ext cx="423714" cy="1619251"/>
          </a:xfrm>
          <a:prstGeom prst="rect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sr.photos3.fotosearch.com/bthumb/CSP/CSP990/k10238373.jpg"/>
          <p:cNvPicPr>
            <a:picLocks noChangeAspect="1" noChangeArrowheads="1"/>
          </p:cNvPicPr>
          <p:nvPr userDrawn="1"/>
        </p:nvPicPr>
        <p:blipFill rotWithShape="1">
          <a:blip r:embed="rId14" cstate="email">
            <a:clrChange>
              <a:clrFrom>
                <a:srgbClr val="F9F9F9"/>
              </a:clrFrom>
              <a:clrTo>
                <a:srgbClr val="F9F9F9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 bwMode="auto">
          <a:xfrm>
            <a:off x="656994" y="4869160"/>
            <a:ext cx="423714" cy="1619251"/>
          </a:xfrm>
          <a:prstGeom prst="rect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ttp://sr.photos3.fotosearch.com/bthumb/CSP/CSP990/k10238373.jpg"/>
          <p:cNvPicPr>
            <a:picLocks noChangeAspect="1" noChangeArrowheads="1"/>
          </p:cNvPicPr>
          <p:nvPr userDrawn="1"/>
        </p:nvPicPr>
        <p:blipFill rotWithShape="1">
          <a:blip r:embed="rId14" cstate="email">
            <a:clrChange>
              <a:clrFrom>
                <a:srgbClr val="F9F9F9"/>
              </a:clrFrom>
              <a:clrTo>
                <a:srgbClr val="F9F9F9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 bwMode="auto">
          <a:xfrm>
            <a:off x="683568" y="2619374"/>
            <a:ext cx="423714" cy="1619251"/>
          </a:xfrm>
          <a:prstGeom prst="rect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cliparts.co/cliparts/Aib/rAk/AibrAkk7T.png"/>
          <p:cNvPicPr>
            <a:picLocks noChangeAspect="1" noChangeArrowheads="1"/>
          </p:cNvPicPr>
          <p:nvPr userDrawn="1"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7515184" y="134920"/>
            <a:ext cx="1503461" cy="1503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620688"/>
            <a:ext cx="8064896" cy="1569660"/>
          </a:xfrm>
          <a:prstGeom prst="rect">
            <a:avLst/>
          </a:prstGeom>
          <a:noFill/>
          <a:ln>
            <a:noFill/>
          </a:ln>
          <a:effectLst>
            <a:glow rad="63500">
              <a:schemeClr val="accent4">
                <a:satMod val="1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4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доровьесберегающие</a:t>
            </a:r>
          </a:p>
          <a:p>
            <a:pPr algn="ctr"/>
            <a:r>
              <a:rPr lang="ru-RU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4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ехнологии в детском саду.</a:t>
            </a:r>
            <a:endParaRPr lang="ru-RU" sz="4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https://im0-tub-ru.yandex.net/i?id=9e44874d1bc497e412d9bb7e038d28b9-l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3212976"/>
            <a:ext cx="5256584" cy="3185988"/>
          </a:xfrm>
          <a:prstGeom prst="roundRect">
            <a:avLst/>
          </a:prstGeom>
          <a:noFill/>
          <a:ln w="3175">
            <a:solidFill>
              <a:schemeClr val="accent1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</p:pic>
      <p:sp>
        <p:nvSpPr>
          <p:cNvPr id="5" name="Прямоугольник 4"/>
          <p:cNvSpPr/>
          <p:nvPr/>
        </p:nvSpPr>
        <p:spPr>
          <a:xfrm>
            <a:off x="2274992" y="2348880"/>
            <a:ext cx="6473471" cy="646331"/>
          </a:xfrm>
          <a:prstGeom prst="rect">
            <a:avLst/>
          </a:prstGeom>
          <a:effectLst>
            <a:glow rad="101600">
              <a:schemeClr val="accent1">
                <a:satMod val="175000"/>
                <a:alpha val="40000"/>
              </a:schemeClr>
            </a:glow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txBody>
          <a:bodyPr wrap="square">
            <a:spAutoFit/>
          </a:bodyPr>
          <a:lstStyle/>
          <a:p>
            <a:pPr algn="r"/>
            <a:r>
              <a:rPr lang="ru-RU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Презентацию подготовила </a:t>
            </a:r>
            <a:r>
              <a:rPr lang="ru-RU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воспитатель:</a:t>
            </a:r>
          </a:p>
          <a:p>
            <a:pPr algn="r"/>
            <a:r>
              <a:rPr lang="ru-RU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Орлова Валерия Витальевна</a:t>
            </a:r>
            <a:endParaRPr lang="ru-RU" b="1" i="1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755576" y="332656"/>
            <a:ext cx="8388424" cy="648072"/>
          </a:xfrm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txBody>
          <a:bodyPr/>
          <a:lstStyle/>
          <a:p>
            <a:pPr algn="l"/>
            <a:r>
              <a:rPr lang="ru-RU" sz="1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МКДОУ»Детский сад «Огонек» Новосибирской </a:t>
            </a:r>
            <a:r>
              <a:rPr lang="ru-RU" sz="1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обл., </a:t>
            </a:r>
            <a:r>
              <a:rPr lang="ru-RU" sz="14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Искитимского</a:t>
            </a:r>
            <a:r>
              <a:rPr lang="ru-RU" sz="1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рай-на</a:t>
            </a:r>
            <a:r>
              <a:rPr lang="ru-RU" sz="1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, р.п.Линево</a:t>
            </a:r>
            <a:r>
              <a:rPr lang="ru-RU" sz="1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6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600" dirty="0">
              <a:solidFill>
                <a:schemeClr val="accent1"/>
              </a:solidFill>
            </a:endParaRPr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7092280" y="5229200"/>
            <a:ext cx="1368152" cy="409600"/>
          </a:xfrm>
          <a:effectLst>
            <a:glow rad="228600">
              <a:schemeClr val="accent1">
                <a:satMod val="175000"/>
                <a:alpha val="40000"/>
              </a:schemeClr>
            </a:glow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txBody>
          <a:bodyPr/>
          <a:lstStyle/>
          <a:p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2018 год.</a:t>
            </a:r>
            <a:endParaRPr lang="ru-RU" sz="2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688164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70" name="Picture 6" descr="http://virtualtaganrog.ru/images/1%28140%29.jpg"/>
          <p:cNvPicPr>
            <a:picLocks noChangeAspect="1" noChangeArrowheads="1"/>
          </p:cNvPicPr>
          <p:nvPr/>
        </p:nvPicPr>
        <p:blipFill>
          <a:blip r:embed="rId2" cstate="print"/>
          <a:srcRect l="22166" r="22420"/>
          <a:stretch>
            <a:fillRect/>
          </a:stretch>
        </p:blipFill>
        <p:spPr bwMode="auto">
          <a:xfrm>
            <a:off x="7236296" y="3645024"/>
            <a:ext cx="1728192" cy="208823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ru-RU" b="1" i="1" dirty="0" smtClean="0">
                <a:solidFill>
                  <a:srgbClr val="3333FF"/>
                </a:solidFill>
                <a:latin typeface="Times New Roman" pitchFamily="18" charset="0"/>
              </a:rPr>
              <a:t>Дыхательная гимнастика</a:t>
            </a:r>
            <a:endParaRPr lang="ru-RU" dirty="0">
              <a:solidFill>
                <a:srgbClr val="0E102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1124744"/>
            <a:ext cx="7172870" cy="4758517"/>
          </a:xfrm>
        </p:spPr>
        <p:txBody>
          <a:bodyPr/>
          <a:lstStyle/>
          <a:p>
            <a:r>
              <a:rPr lang="ru-RU" sz="2800" b="1" i="1" dirty="0" smtClean="0">
                <a:solidFill>
                  <a:srgbClr val="0070C0"/>
                </a:solidFill>
                <a:latin typeface="Times New Roman" pitchFamily="18" charset="0"/>
              </a:rPr>
              <a:t>Положительно влияет на обменные процессы, играющие важную роль в кровоснабжении, в том числе и легочной ткани</a:t>
            </a:r>
          </a:p>
          <a:p>
            <a:r>
              <a:rPr lang="ru-RU" sz="2800" b="1" i="1" dirty="0" smtClean="0">
                <a:solidFill>
                  <a:srgbClr val="0070C0"/>
                </a:solidFill>
                <a:latin typeface="Times New Roman" pitchFamily="18" charset="0"/>
              </a:rPr>
              <a:t> Улучшает дренажную функцию бронхов; - восстанавливает нарушенное носовое дыхание </a:t>
            </a:r>
          </a:p>
          <a:p>
            <a:r>
              <a:rPr lang="ru-RU" sz="2800" b="1" i="1" dirty="0" smtClean="0">
                <a:solidFill>
                  <a:srgbClr val="0070C0"/>
                </a:solidFill>
                <a:latin typeface="Times New Roman" pitchFamily="18" charset="0"/>
              </a:rPr>
              <a:t>Способствует восстановлению нормального </a:t>
            </a:r>
            <a:r>
              <a:rPr lang="ru-RU" sz="2800" b="1" i="1" dirty="0" err="1" smtClean="0">
                <a:solidFill>
                  <a:srgbClr val="0070C0"/>
                </a:solidFill>
                <a:latin typeface="Times New Roman" pitchFamily="18" charset="0"/>
              </a:rPr>
              <a:t>крово</a:t>
            </a:r>
            <a:r>
              <a:rPr lang="ru-RU" sz="2800" b="1" i="1" dirty="0" smtClean="0">
                <a:solidFill>
                  <a:srgbClr val="0070C0"/>
                </a:solidFill>
                <a:latin typeface="Times New Roman" pitchFamily="18" charset="0"/>
              </a:rPr>
              <a:t> - и </a:t>
            </a:r>
            <a:r>
              <a:rPr lang="ru-RU" sz="2800" b="1" i="1" dirty="0" err="1" smtClean="0">
                <a:solidFill>
                  <a:srgbClr val="0070C0"/>
                </a:solidFill>
                <a:latin typeface="Times New Roman" pitchFamily="18" charset="0"/>
              </a:rPr>
              <a:t>лимфоснабжения</a:t>
            </a:r>
            <a:endParaRPr lang="ru-RU" sz="2800" b="1" i="1" dirty="0" smtClean="0">
              <a:solidFill>
                <a:srgbClr val="0070C0"/>
              </a:solidFill>
              <a:latin typeface="Times New Roman" pitchFamily="18" charset="0"/>
            </a:endParaRPr>
          </a:p>
          <a:p>
            <a:r>
              <a:rPr lang="ru-RU" sz="2800" b="1" i="1" dirty="0" smtClean="0">
                <a:solidFill>
                  <a:srgbClr val="0070C0"/>
                </a:solidFill>
                <a:latin typeface="Times New Roman" pitchFamily="18" charset="0"/>
              </a:rPr>
              <a:t> Повышает общую сопротивляемость организма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dddeti.ru/sites/default/files/22_5.jpg"/>
          <p:cNvPicPr>
            <a:picLocks noChangeAspect="1" noChangeArrowheads="1"/>
          </p:cNvPicPr>
          <p:nvPr/>
        </p:nvPicPr>
        <p:blipFill>
          <a:blip r:embed="rId2" cstate="print"/>
          <a:srcRect l="9341" r="9419" b="12456"/>
          <a:stretch>
            <a:fillRect/>
          </a:stretch>
        </p:blipFill>
        <p:spPr bwMode="auto">
          <a:xfrm>
            <a:off x="6046559" y="4077072"/>
            <a:ext cx="2168778" cy="210591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6048672" cy="3010346"/>
          </a:xfrm>
        </p:spPr>
        <p:txBody>
          <a:bodyPr/>
          <a:lstStyle/>
          <a:p>
            <a:pPr algn="l"/>
            <a:r>
              <a:rPr lang="ru-RU" b="1" i="1" dirty="0" smtClean="0">
                <a:solidFill>
                  <a:srgbClr val="3333FF"/>
                </a:solidFill>
                <a:latin typeface="Times New Roman" pitchFamily="18" charset="0"/>
              </a:rPr>
              <a:t>          Релаксация-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</a:rPr>
              <a:t/>
            </a:r>
            <a:br>
              <a:rPr lang="ru-RU" b="1" i="1" dirty="0" smtClean="0">
                <a:solidFill>
                  <a:srgbClr val="002060"/>
                </a:solidFill>
                <a:latin typeface="Times New Roman" pitchFamily="18" charset="0"/>
              </a:rPr>
            </a:br>
            <a:r>
              <a:rPr lang="ru-RU" sz="2000" dirty="0" smtClean="0"/>
              <a:t>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3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метод </a:t>
            </a:r>
            <a:r>
              <a:rPr lang="ru-RU" sz="3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воздействия на мышечный тонус с целью снятия повышенного нервно-психического напряжения, выравнивания эмоционального состояния. </a:t>
            </a:r>
            <a:endParaRPr lang="ru-RU" sz="32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274638"/>
            <a:ext cx="7272808" cy="1143000"/>
          </a:xfrm>
        </p:spPr>
        <p:txBody>
          <a:bodyPr/>
          <a:lstStyle/>
          <a:p>
            <a:r>
              <a:rPr lang="ru-RU" sz="4000" b="1" i="1" dirty="0" smtClean="0">
                <a:solidFill>
                  <a:srgbClr val="C00000"/>
                </a:solidFill>
                <a:latin typeface="Times New Roman" pitchFamily="18" charset="0"/>
              </a:rPr>
              <a:t>Технологии обучения здоровому образу жизни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772816"/>
            <a:ext cx="7643192" cy="4353347"/>
          </a:xfrm>
        </p:spPr>
        <p:txBody>
          <a:bodyPr/>
          <a:lstStyle/>
          <a:p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</a:rPr>
              <a:t>Физкультурные занятия</a:t>
            </a:r>
          </a:p>
          <a:p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</a:rPr>
              <a:t>Точечный массаж</a:t>
            </a:r>
          </a:p>
          <a:p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</a:rPr>
              <a:t>Занятия в бассейне</a:t>
            </a:r>
          </a:p>
          <a:p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</a:rPr>
              <a:t>Проблемно – игровые </a:t>
            </a:r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</a:rPr>
              <a:t>и коммуникативные </a:t>
            </a:r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</a:rPr>
              <a:t>игры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5" name="Picture 2" descr="http://www.tovarysport.ru/uploads/files/images/sportivniy-inventar/sportivniy-inventar%27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3572" b="7708"/>
          <a:stretch>
            <a:fillRect/>
          </a:stretch>
        </p:blipFill>
        <p:spPr bwMode="auto">
          <a:xfrm>
            <a:off x="2411759" y="4869160"/>
            <a:ext cx="4896545" cy="16670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274638"/>
            <a:ext cx="8316416" cy="778098"/>
          </a:xfrm>
        </p:spPr>
        <p:txBody>
          <a:bodyPr/>
          <a:lstStyle/>
          <a:p>
            <a:pPr algn="l"/>
            <a:r>
              <a:rPr lang="ru-RU" sz="4000" b="1" i="1" dirty="0" smtClean="0">
                <a:solidFill>
                  <a:srgbClr val="3333FF"/>
                </a:solidFill>
                <a:latin typeface="Times New Roman" pitchFamily="18" charset="0"/>
              </a:rPr>
              <a:t>Точечный массаж и </a:t>
            </a:r>
            <a:r>
              <a:rPr lang="ru-RU" sz="4000" b="1" i="1" dirty="0" err="1" smtClean="0">
                <a:solidFill>
                  <a:srgbClr val="3333FF"/>
                </a:solidFill>
                <a:latin typeface="Times New Roman" pitchFamily="18" charset="0"/>
              </a:rPr>
              <a:t>самомассаж</a:t>
            </a:r>
            <a:r>
              <a:rPr lang="ru-RU" sz="4000" b="1" i="1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15816" y="1124744"/>
            <a:ext cx="5976664" cy="5001419"/>
          </a:xfrm>
        </p:spPr>
        <p:txBody>
          <a:bodyPr/>
          <a:lstStyle/>
          <a:p>
            <a:r>
              <a:rPr lang="ru-RU" sz="2800" b="1" i="1" dirty="0" smtClean="0">
                <a:solidFill>
                  <a:srgbClr val="0070C0"/>
                </a:solidFill>
                <a:latin typeface="Times New Roman" pitchFamily="18" charset="0"/>
              </a:rPr>
              <a:t>Учит детей сознательно заботиться о </a:t>
            </a:r>
            <a:r>
              <a:rPr lang="ru-RU" sz="2800" b="1" i="1" dirty="0" smtClean="0">
                <a:solidFill>
                  <a:srgbClr val="0070C0"/>
                </a:solidFill>
                <a:latin typeface="Times New Roman" pitchFamily="18" charset="0"/>
              </a:rPr>
              <a:t>своём </a:t>
            </a:r>
            <a:r>
              <a:rPr lang="ru-RU" sz="2800" b="1" i="1" dirty="0" smtClean="0">
                <a:solidFill>
                  <a:srgbClr val="0070C0"/>
                </a:solidFill>
                <a:latin typeface="Times New Roman" pitchFamily="18" charset="0"/>
              </a:rPr>
              <a:t>здоровье </a:t>
            </a:r>
          </a:p>
          <a:p>
            <a:r>
              <a:rPr lang="ru-RU" sz="2800" b="1" i="1" dirty="0" smtClean="0">
                <a:solidFill>
                  <a:srgbClr val="0070C0"/>
                </a:solidFill>
                <a:latin typeface="Times New Roman" pitchFamily="18" charset="0"/>
              </a:rPr>
              <a:t> Является профилактикой простудных заболеваний</a:t>
            </a:r>
          </a:p>
          <a:p>
            <a:r>
              <a:rPr lang="ru-RU" sz="2800" b="1" i="1" dirty="0" smtClean="0">
                <a:solidFill>
                  <a:srgbClr val="0070C0"/>
                </a:solidFill>
                <a:latin typeface="Times New Roman" pitchFamily="18" charset="0"/>
              </a:rPr>
              <a:t>Повышает жизненный тонуса у детей</a:t>
            </a:r>
          </a:p>
          <a:p>
            <a:r>
              <a:rPr lang="ru-RU" sz="2800" b="1" i="1" dirty="0" smtClean="0">
                <a:solidFill>
                  <a:srgbClr val="0070C0"/>
                </a:solidFill>
                <a:latin typeface="Times New Roman" pitchFamily="18" charset="0"/>
              </a:rPr>
              <a:t>Прививает им чувство ответственности за своё здоровье, уверенность в том, что они сами могут помочь себе улучшить </a:t>
            </a:r>
            <a:r>
              <a:rPr lang="ru-RU" sz="2800" b="1" i="1" dirty="0" smtClean="0">
                <a:solidFill>
                  <a:srgbClr val="0070C0"/>
                </a:solidFill>
                <a:latin typeface="Times New Roman" pitchFamily="18" charset="0"/>
              </a:rPr>
              <a:t>своё самочувствие</a:t>
            </a:r>
            <a:r>
              <a:rPr lang="ru-RU" sz="2800" b="1" i="1" dirty="0" smtClean="0">
                <a:solidFill>
                  <a:srgbClr val="0070C0"/>
                </a:solidFill>
                <a:latin typeface="Times New Roman" pitchFamily="18" charset="0"/>
              </a:rPr>
              <a:t>. </a:t>
            </a:r>
          </a:p>
          <a:p>
            <a:endParaRPr lang="ru-RU" sz="2800" dirty="0"/>
          </a:p>
        </p:txBody>
      </p:sp>
      <p:pic>
        <p:nvPicPr>
          <p:cNvPr id="8194" name="Picture 2" descr="https://babymassageufa.ru/wp-content/uploads/2015/10/%D1%82%D0%BE%D1%87%D0%B5%D1%87%D0%BD%D1%8B%D0%B9-%D0%BC%D0%B0%D1%81%D1%81%D0%B0%D0%B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340768"/>
            <a:ext cx="1934817" cy="23660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792087"/>
          </a:xfrm>
        </p:spPr>
        <p:txBody>
          <a:bodyPr/>
          <a:lstStyle/>
          <a:p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</a:rPr>
              <a:t>Коррекционные технологии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0" name="Подзаголовок 9"/>
          <p:cNvSpPr>
            <a:spLocks noGrp="1"/>
          </p:cNvSpPr>
          <p:nvPr>
            <p:ph type="subTitle" idx="1"/>
          </p:nvPr>
        </p:nvSpPr>
        <p:spPr>
          <a:xfrm>
            <a:off x="1371600" y="1484784"/>
            <a:ext cx="6400800" cy="4154016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ru-RU" sz="3600" b="1" i="1" dirty="0" err="1" smtClean="0">
                <a:solidFill>
                  <a:srgbClr val="0070C0"/>
                </a:solidFill>
                <a:latin typeface="Times New Roman" pitchFamily="18" charset="0"/>
              </a:rPr>
              <a:t>Сказкотерапия</a:t>
            </a:r>
            <a:endParaRPr lang="ru-RU" sz="3600" b="1" i="1" dirty="0" smtClean="0">
              <a:solidFill>
                <a:srgbClr val="0070C0"/>
              </a:solidFill>
              <a:latin typeface="Times New Roman" pitchFamily="18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</a:rPr>
              <a:t>Песочная терапия</a:t>
            </a:r>
          </a:p>
          <a:p>
            <a:pPr algn="l">
              <a:buFont typeface="Arial" pitchFamily="34" charset="0"/>
              <a:buChar char="•"/>
            </a:pPr>
            <a:r>
              <a:rPr lang="ru-RU" sz="3600" b="1" i="1" dirty="0" err="1" smtClean="0">
                <a:solidFill>
                  <a:srgbClr val="0070C0"/>
                </a:solidFill>
                <a:latin typeface="Times New Roman" pitchFamily="18" charset="0"/>
              </a:rPr>
              <a:t>Арт</a:t>
            </a:r>
            <a: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</a:rPr>
              <a:t> –терапия</a:t>
            </a:r>
          </a:p>
          <a:p>
            <a:pPr algn="l">
              <a:buFont typeface="Arial" pitchFamily="34" charset="0"/>
              <a:buChar char="•"/>
            </a:pPr>
            <a:r>
              <a:rPr lang="ru-RU" sz="3600" b="1" i="1" dirty="0" err="1" smtClean="0">
                <a:solidFill>
                  <a:srgbClr val="0070C0"/>
                </a:solidFill>
                <a:latin typeface="Times New Roman" pitchFamily="18" charset="0"/>
              </a:rPr>
              <a:t>Су-Джок</a:t>
            </a:r>
            <a: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</a:rPr>
              <a:t> терапия</a:t>
            </a:r>
          </a:p>
          <a:p>
            <a:pPr algn="l">
              <a:buFont typeface="Arial" pitchFamily="34" charset="0"/>
              <a:buChar char="•"/>
            </a:pPr>
            <a: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</a:rPr>
              <a:t>Музыкотерапия</a:t>
            </a:r>
            <a:endParaRPr lang="ru-RU" sz="3600" b="1" i="1" dirty="0" smtClean="0">
              <a:solidFill>
                <a:srgbClr val="0070C0"/>
              </a:solidFill>
              <a:latin typeface="Times New Roman" pitchFamily="18" charset="0"/>
            </a:endParaRPr>
          </a:p>
          <a:p>
            <a:endParaRPr lang="ru-RU" dirty="0"/>
          </a:p>
        </p:txBody>
      </p:sp>
      <p:pic>
        <p:nvPicPr>
          <p:cNvPr id="13" name="Picture 2" descr="http://www.unekplanet.ru/site_files/images/ph7wXqPQ_y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1268760"/>
            <a:ext cx="1999963" cy="21494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ru-RU" b="1" i="1" dirty="0" err="1" smtClean="0">
                <a:solidFill>
                  <a:srgbClr val="3333FF"/>
                </a:solidFill>
                <a:latin typeface="Times New Roman" pitchFamily="18" charset="0"/>
              </a:rPr>
              <a:t>Су-джок</a:t>
            </a:r>
            <a:r>
              <a:rPr lang="ru-RU" b="1" i="1" dirty="0" smtClean="0">
                <a:solidFill>
                  <a:srgbClr val="3333FF"/>
                </a:solidFill>
                <a:latin typeface="Times New Roman" pitchFamily="18" charset="0"/>
              </a:rPr>
              <a:t> терапия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771800" y="1214422"/>
            <a:ext cx="6129314" cy="4525963"/>
          </a:xfrm>
        </p:spPr>
        <p:txBody>
          <a:bodyPr/>
          <a:lstStyle/>
          <a:p>
            <a:r>
              <a:rPr lang="ru-RU" sz="2800" b="1" i="1" dirty="0" smtClean="0">
                <a:solidFill>
                  <a:srgbClr val="0070C0"/>
                </a:solidFill>
                <a:latin typeface="Times New Roman" pitchFamily="18" charset="0"/>
              </a:rPr>
              <a:t>Воздействует на биологически активные точки организма</a:t>
            </a:r>
          </a:p>
          <a:p>
            <a:r>
              <a:rPr lang="ru-RU" sz="2800" b="1" i="1" dirty="0" smtClean="0">
                <a:solidFill>
                  <a:srgbClr val="0070C0"/>
                </a:solidFill>
                <a:latin typeface="Times New Roman" pitchFamily="18" charset="0"/>
              </a:rPr>
              <a:t>Стимулирует речевые зоны коры головного мозга</a:t>
            </a:r>
          </a:p>
          <a:p>
            <a:r>
              <a:rPr lang="ru-RU" sz="2800" b="1" i="1" dirty="0" smtClean="0">
                <a:solidFill>
                  <a:srgbClr val="0070C0"/>
                </a:solidFill>
                <a:latin typeface="Times New Roman" pitchFamily="18" charset="0"/>
              </a:rPr>
              <a:t>Способствует лечению внутренних органов, нормализует работу организма в целом</a:t>
            </a:r>
          </a:p>
          <a:p>
            <a:r>
              <a:rPr lang="ru-RU" sz="2800" b="1" i="1" dirty="0" smtClean="0">
                <a:solidFill>
                  <a:srgbClr val="0070C0"/>
                </a:solidFill>
                <a:latin typeface="Times New Roman" pitchFamily="18" charset="0"/>
              </a:rPr>
              <a:t>Развивает мелкую моторику рук</a:t>
            </a:r>
          </a:p>
          <a:p>
            <a:r>
              <a:rPr lang="ru-RU" sz="2800" b="1" i="1" dirty="0" smtClean="0">
                <a:solidFill>
                  <a:srgbClr val="0070C0"/>
                </a:solidFill>
                <a:latin typeface="Times New Roman" pitchFamily="18" charset="0"/>
              </a:rPr>
              <a:t>Развивает память, внимание, связную речь </a:t>
            </a:r>
          </a:p>
          <a:p>
            <a:endParaRPr lang="ru-RU" dirty="0"/>
          </a:p>
        </p:txBody>
      </p:sp>
      <p:pic>
        <p:nvPicPr>
          <p:cNvPr id="4098" name="Picture 2" descr="http://mirmamok.ru/files/mirmamok/d6ae1d3970394cf68ce1b21acf31ed1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700808"/>
            <a:ext cx="2088232" cy="17281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331640" y="1556792"/>
            <a:ext cx="552636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3200" b="1" i="1" dirty="0" smtClean="0">
                <a:solidFill>
                  <a:srgbClr val="0070C0"/>
                </a:solidFill>
                <a:latin typeface="Times New Roman" pitchFamily="18" charset="0"/>
              </a:rPr>
              <a:t>Повышает иммунитет детей</a:t>
            </a:r>
          </a:p>
          <a:p>
            <a:pPr>
              <a:buFont typeface="Arial" pitchFamily="34" charset="0"/>
              <a:buChar char="•"/>
            </a:pPr>
            <a:r>
              <a:rPr lang="ru-RU" sz="3200" b="1" i="1" dirty="0" smtClean="0">
                <a:solidFill>
                  <a:srgbClr val="0070C0"/>
                </a:solidFill>
                <a:latin typeface="Times New Roman" pitchFamily="18" charset="0"/>
              </a:rPr>
              <a:t>Снимает напряжение и раздражительность</a:t>
            </a:r>
          </a:p>
          <a:p>
            <a:pPr>
              <a:buFont typeface="Arial" pitchFamily="34" charset="0"/>
              <a:buChar char="•"/>
            </a:pPr>
            <a:r>
              <a:rPr lang="ru-RU" sz="3200" b="1" i="1" dirty="0" smtClean="0">
                <a:solidFill>
                  <a:srgbClr val="0070C0"/>
                </a:solidFill>
                <a:latin typeface="Times New Roman" pitchFamily="18" charset="0"/>
              </a:rPr>
              <a:t>Снимает головную боль</a:t>
            </a:r>
          </a:p>
          <a:p>
            <a:pPr>
              <a:buFont typeface="Arial" pitchFamily="34" charset="0"/>
              <a:buChar char="•"/>
            </a:pPr>
            <a:r>
              <a:rPr lang="ru-RU" sz="3200" b="1" i="1" dirty="0" smtClean="0">
                <a:solidFill>
                  <a:srgbClr val="0070C0"/>
                </a:solidFill>
                <a:latin typeface="Times New Roman" pitchFamily="18" charset="0"/>
              </a:rPr>
              <a:t>Восстанавливает спокойное дыхание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152127"/>
          </a:xfrm>
        </p:spPr>
        <p:txBody>
          <a:bodyPr/>
          <a:lstStyle/>
          <a:p>
            <a:r>
              <a:rPr lang="ru-RU" b="1" i="1" dirty="0" smtClean="0">
                <a:solidFill>
                  <a:srgbClr val="3333FF"/>
                </a:solidFill>
                <a:latin typeface="Times New Roman" pitchFamily="18" charset="0"/>
              </a:rPr>
              <a:t>Музыкотерапия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1" name="Picture 2" descr="https://thecliparts.com/wp-content/uploads/2016/05/september-clipart-free-melodysoup-blog-september.jpe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39752" y="5085184"/>
            <a:ext cx="4536505" cy="14401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www.tovarysport.ru/uploads/files/images/sportivniy-inventar/sportivniy-inventar%27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3572" b="7708"/>
          <a:stretch>
            <a:fillRect/>
          </a:stretch>
        </p:blipFill>
        <p:spPr bwMode="auto">
          <a:xfrm>
            <a:off x="3275856" y="4786298"/>
            <a:ext cx="5557609" cy="1811054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115616" y="404665"/>
            <a:ext cx="734481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</a:rPr>
              <a:t>Применение в работе ДОУ </a:t>
            </a:r>
            <a:r>
              <a:rPr lang="ru-RU" sz="3600" b="1" i="1" dirty="0" err="1" smtClean="0">
                <a:solidFill>
                  <a:srgbClr val="0070C0"/>
                </a:solidFill>
                <a:latin typeface="Times New Roman" pitchFamily="18" charset="0"/>
              </a:rPr>
              <a:t>здоровьесберегающих</a:t>
            </a:r>
            <a: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</a:rPr>
              <a:t> технологий, повышает результативность воспитательно-образовательного процесса, формирует у педагогов и родителей ценностные ориентации, направленные на сохранение и укрепление здоровья воспитанников.</a:t>
            </a:r>
            <a:b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</a:rPr>
            </a:br>
            <a:endParaRPr lang="ru-RU" sz="36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571604" y="1928802"/>
            <a:ext cx="664373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endParaRPr lang="ru-RU" sz="3200" dirty="0" smtClean="0">
              <a:latin typeface="Times New Roman" pitchFamily="18" charset="0"/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2808312"/>
          </a:xfrm>
        </p:spPr>
        <p:txBody>
          <a:bodyPr/>
          <a:lstStyle/>
          <a:p>
            <a:pPr algn="l"/>
            <a:r>
              <a:rPr lang="ru-RU" sz="8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  Будьте </a:t>
            </a:r>
            <a:br>
              <a:rPr lang="ru-RU" sz="8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</a:br>
            <a:r>
              <a:rPr lang="ru-RU" sz="8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            здоровы!   </a:t>
            </a:r>
            <a:endParaRPr lang="ru-RU" sz="80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 descr="https://im0-tub-ru.yandex.net/i?id=9e44874d1bc497e412d9bb7e038d28b9-l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2780928"/>
            <a:ext cx="6912768" cy="3744416"/>
          </a:xfrm>
          <a:prstGeom prst="roundRect">
            <a:avLst/>
          </a:prstGeom>
          <a:noFill/>
          <a:ln w="3175">
            <a:solidFill>
              <a:schemeClr val="accent1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142976" y="2716033"/>
            <a:ext cx="750099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3200" b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71600" y="332656"/>
            <a:ext cx="734481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ru-RU" sz="2800" b="1" i="1" dirty="0" smtClean="0">
                <a:solidFill>
                  <a:srgbClr val="0070C0"/>
                </a:solidFill>
                <a:latin typeface="Times New Roman" pitchFamily="18" charset="0"/>
              </a:rPr>
              <a:t>«Детям совершенно так же, как и взрослым, хочется быть здоровыми и сильными, только дети не знают, что для этого надо делать. Объясни им, и они будут беречься»</a:t>
            </a:r>
          </a:p>
          <a:p>
            <a:pPr lvl="1" algn="r"/>
            <a:r>
              <a:rPr lang="ru-RU" sz="2400" b="1" i="1" dirty="0" err="1" smtClean="0">
                <a:solidFill>
                  <a:schemeClr val="tx2"/>
                </a:solidFill>
                <a:latin typeface="Times New Roman" pitchFamily="18" charset="0"/>
              </a:rPr>
              <a:t>Януш</a:t>
            </a:r>
            <a:r>
              <a:rPr lang="ru-RU" sz="2400" b="1" i="1" dirty="0" smtClean="0">
                <a:solidFill>
                  <a:schemeClr val="tx2"/>
                </a:solidFill>
                <a:latin typeface="Times New Roman" pitchFamily="18" charset="0"/>
              </a:rPr>
              <a:t> Корчак</a:t>
            </a:r>
            <a:endParaRPr lang="ru-RU" sz="2400" b="1" i="1" dirty="0" smtClean="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87624" y="3140969"/>
            <a:ext cx="748883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</a:rPr>
              <a:t>Здоровье </a:t>
            </a:r>
            <a:r>
              <a:rPr lang="ru-RU" sz="2800" b="1" i="1" dirty="0" smtClean="0">
                <a:solidFill>
                  <a:srgbClr val="0070C0"/>
                </a:solidFill>
                <a:latin typeface="Times New Roman" pitchFamily="18" charset="0"/>
              </a:rPr>
              <a:t>- </a:t>
            </a:r>
            <a: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</a:rPr>
              <a:t>это состояние полного физического, психического </a:t>
            </a:r>
          </a:p>
          <a:p>
            <a:pPr algn="ctr"/>
            <a: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</a:rPr>
              <a:t>и </a:t>
            </a:r>
            <a: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</a:rPr>
              <a:t>социального благополучия, а не просто отсутствие болезней или</a:t>
            </a:r>
          </a:p>
          <a:p>
            <a:pPr algn="ctr"/>
            <a: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</a:rPr>
              <a:t> физических дефектов. </a:t>
            </a:r>
          </a:p>
          <a:p>
            <a:pPr algn="ctr"/>
            <a:r>
              <a:rPr lang="ru-RU" sz="2800" b="1" i="1" dirty="0" smtClean="0">
                <a:solidFill>
                  <a:srgbClr val="0070C0"/>
                </a:solidFill>
                <a:latin typeface="Times New Roman" pitchFamily="18" charset="0"/>
              </a:rPr>
              <a:t>(Всемирная организация здравоохранения)</a:t>
            </a:r>
          </a:p>
        </p:txBody>
      </p:sp>
    </p:spTree>
    <p:extLst>
      <p:ext uri="{BB962C8B-B14F-4D97-AF65-F5344CB8AC3E}">
        <p14:creationId xmlns:p14="http://schemas.microsoft.com/office/powerpoint/2010/main" xmlns="" val="4217251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s://im1-tub-ru.yandex.net/i?id=1288aa9d943d8f32cc3a893d5f3a90d5-l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3212976"/>
            <a:ext cx="2448272" cy="2448272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2699792" y="2492896"/>
            <a:ext cx="3888432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9050" cmpd="sng">
                  <a:solidFill>
                    <a:schemeClr val="accent1">
                      <a:lumMod val="60000"/>
                      <a:lumOff val="4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Здоровье</a:t>
            </a:r>
            <a:r>
              <a:rPr lang="ru-RU" sz="6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endParaRPr lang="ru-RU" sz="6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9" name="Овал 8"/>
          <p:cNvSpPr/>
          <p:nvPr/>
        </p:nvSpPr>
        <p:spPr>
          <a:xfrm rot="-1020000">
            <a:off x="798810" y="1592721"/>
            <a:ext cx="3262572" cy="12759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Психологическое </a:t>
            </a:r>
            <a:endParaRPr lang="ru-RU" sz="2800" b="1" dirty="0"/>
          </a:p>
        </p:txBody>
      </p:sp>
      <p:sp>
        <p:nvSpPr>
          <p:cNvPr id="10" name="Овал 9"/>
          <p:cNvSpPr/>
          <p:nvPr/>
        </p:nvSpPr>
        <p:spPr>
          <a:xfrm>
            <a:off x="3275856" y="332656"/>
            <a:ext cx="2880320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Социальное </a:t>
            </a:r>
            <a:endParaRPr lang="ru-RU" sz="2800" dirty="0"/>
          </a:p>
        </p:txBody>
      </p:sp>
      <p:sp>
        <p:nvSpPr>
          <p:cNvPr id="13" name="Овал 12"/>
          <p:cNvSpPr/>
          <p:nvPr/>
        </p:nvSpPr>
        <p:spPr>
          <a:xfrm rot="1020000">
            <a:off x="5597020" y="1633953"/>
            <a:ext cx="3303601" cy="12759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Нравственное  </a:t>
            </a:r>
            <a:endParaRPr lang="ru-RU" sz="2800" dirty="0"/>
          </a:p>
        </p:txBody>
      </p:sp>
      <p:sp>
        <p:nvSpPr>
          <p:cNvPr id="15" name="Овал 14"/>
          <p:cNvSpPr/>
          <p:nvPr/>
        </p:nvSpPr>
        <p:spPr>
          <a:xfrm>
            <a:off x="2843808" y="5589240"/>
            <a:ext cx="3672408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Физическое </a:t>
            </a:r>
            <a:endParaRPr lang="ru-RU" sz="28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928670"/>
            <a:ext cx="7776864" cy="4525963"/>
          </a:xfrm>
        </p:spPr>
        <p:txBody>
          <a:bodyPr/>
          <a:lstStyle/>
          <a:p>
            <a:pPr>
              <a:buNone/>
            </a:pPr>
            <a:r>
              <a:rPr lang="ru-RU" sz="3600" b="1" i="1" dirty="0" err="1" smtClean="0">
                <a:solidFill>
                  <a:srgbClr val="C00000"/>
                </a:solidFill>
                <a:latin typeface="Times New Roman" pitchFamily="18" charset="0"/>
              </a:rPr>
              <a:t>Здоровьесберегающая</a:t>
            </a:r>
            <a:r>
              <a:rPr lang="ru-RU" sz="3600" b="1" i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ru-RU" sz="3600" b="1" i="1" dirty="0" smtClean="0">
                <a:solidFill>
                  <a:srgbClr val="C00000"/>
                </a:solidFill>
                <a:latin typeface="Times New Roman" pitchFamily="18" charset="0"/>
              </a:rPr>
              <a:t>технология </a:t>
            </a:r>
            <a: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</a:rPr>
              <a:t>- это система мер, включающая взаимосвязь и взаимодействие всех факторов образовательной среды, направленных на сохранение здоровья ребенка на всех этапах его обучения и развития. </a:t>
            </a:r>
          </a:p>
          <a:p>
            <a:pPr>
              <a:buNone/>
            </a:pPr>
            <a:endParaRPr lang="ru-RU" sz="3600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00166" y="332656"/>
            <a:ext cx="668490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Задачи </a:t>
            </a:r>
            <a:r>
              <a:rPr lang="ru-RU" sz="40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здоровьесбережения</a:t>
            </a:r>
            <a:r>
              <a:rPr lang="ru-RU" sz="4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15616" y="1412776"/>
            <a:ext cx="741682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ru-RU" sz="2800" b="1" i="1" dirty="0" smtClean="0">
                <a:solidFill>
                  <a:srgbClr val="0070C0"/>
                </a:solidFill>
                <a:latin typeface="Times New Roman" pitchFamily="18" charset="0"/>
              </a:rPr>
              <a:t>сохранение здоровья детей и повышение двигательной активности и умственной работоспособности </a:t>
            </a:r>
          </a:p>
          <a:p>
            <a:pPr>
              <a:lnSpc>
                <a:spcPct val="90000"/>
              </a:lnSpc>
            </a:pPr>
            <a:endParaRPr lang="ru-RU" sz="2800" b="1" i="1" dirty="0" smtClean="0">
              <a:solidFill>
                <a:srgbClr val="0070C0"/>
              </a:solidFill>
              <a:latin typeface="Times New Roman" pitchFamily="18" charset="0"/>
            </a:endParaRP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ru-RU" sz="2800" b="1" i="1" dirty="0" smtClean="0">
                <a:solidFill>
                  <a:srgbClr val="0070C0"/>
                </a:solidFill>
                <a:latin typeface="Times New Roman" pitchFamily="18" charset="0"/>
              </a:rPr>
              <a:t>создание адекватных условий для развития, обучения, оздоровления детей</a:t>
            </a:r>
          </a:p>
          <a:p>
            <a:pPr>
              <a:lnSpc>
                <a:spcPct val="90000"/>
              </a:lnSpc>
            </a:pPr>
            <a:endParaRPr lang="ru-RU" sz="2800" b="1" i="1" dirty="0" smtClean="0">
              <a:solidFill>
                <a:srgbClr val="0070C0"/>
              </a:solidFill>
              <a:latin typeface="Times New Roman" pitchFamily="18" charset="0"/>
            </a:endParaRP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ru-RU" sz="2800" b="1" i="1" dirty="0" smtClean="0">
                <a:solidFill>
                  <a:srgbClr val="0070C0"/>
                </a:solidFill>
                <a:latin typeface="Times New Roman" pitchFamily="18" charset="0"/>
              </a:rPr>
              <a:t>создание положительного эмоционального настроя и снятие психоэмоционального напряжения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43608" y="476672"/>
            <a:ext cx="7704856" cy="48690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95300" indent="-495300" algn="ctr">
              <a:lnSpc>
                <a:spcPct val="80000"/>
              </a:lnSpc>
            </a:pPr>
            <a:r>
              <a:rPr lang="ru-RU" sz="3600" b="1" i="1" dirty="0" err="1" smtClean="0">
                <a:solidFill>
                  <a:srgbClr val="C00000"/>
                </a:solidFill>
                <a:latin typeface="Times New Roman" pitchFamily="18" charset="0"/>
              </a:rPr>
              <a:t>Здоровьесберегающие</a:t>
            </a:r>
            <a:r>
              <a:rPr lang="ru-RU" sz="3600" b="1" i="1" dirty="0" smtClean="0">
                <a:solidFill>
                  <a:srgbClr val="C00000"/>
                </a:solidFill>
                <a:latin typeface="Times New Roman" pitchFamily="18" charset="0"/>
              </a:rPr>
              <a:t> образовательные технологии делятся на три группы:</a:t>
            </a:r>
          </a:p>
          <a:p>
            <a:pPr marL="495300" indent="-495300">
              <a:lnSpc>
                <a:spcPct val="80000"/>
              </a:lnSpc>
            </a:pPr>
            <a:endParaRPr lang="ru-RU" sz="2800" b="1" i="1" dirty="0" smtClean="0">
              <a:solidFill>
                <a:srgbClr val="6600CC"/>
              </a:solidFill>
              <a:latin typeface="Times New Roman" pitchFamily="18" charset="0"/>
            </a:endParaRPr>
          </a:p>
          <a:p>
            <a:pPr marL="495300" indent="-495300">
              <a:lnSpc>
                <a:spcPct val="80000"/>
              </a:lnSpc>
            </a:pPr>
            <a: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</a:rPr>
              <a:t>1. Технологии сохранения и стимулирования здоровья</a:t>
            </a:r>
          </a:p>
          <a:p>
            <a:pPr marL="495300" indent="-495300">
              <a:lnSpc>
                <a:spcPct val="80000"/>
              </a:lnSpc>
            </a:pPr>
            <a:endParaRPr lang="ru-RU" sz="3600" b="1" i="1" dirty="0" smtClean="0">
              <a:solidFill>
                <a:srgbClr val="0070C0"/>
              </a:solidFill>
              <a:latin typeface="Times New Roman" pitchFamily="18" charset="0"/>
            </a:endParaRPr>
          </a:p>
          <a:p>
            <a:pPr marL="495300" indent="-495300">
              <a:lnSpc>
                <a:spcPct val="80000"/>
              </a:lnSpc>
            </a:pPr>
            <a: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</a:rPr>
              <a:t>2. Технологии обучения здоровому образу жизни</a:t>
            </a:r>
          </a:p>
          <a:p>
            <a:pPr marL="495300" indent="-495300">
              <a:lnSpc>
                <a:spcPct val="80000"/>
              </a:lnSpc>
            </a:pPr>
            <a:endParaRPr lang="ru-RU" sz="3600" b="1" i="1" dirty="0" smtClean="0">
              <a:solidFill>
                <a:srgbClr val="0070C0"/>
              </a:solidFill>
              <a:latin typeface="Times New Roman" pitchFamily="18" charset="0"/>
            </a:endParaRPr>
          </a:p>
          <a:p>
            <a:pPr marL="495300" indent="-495300">
              <a:lnSpc>
                <a:spcPct val="80000"/>
              </a:lnSpc>
            </a:pPr>
            <a: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</a:rPr>
              <a:t>3. Коррекционные технологии.</a:t>
            </a:r>
            <a:endParaRPr lang="ru-RU" sz="3600" b="1" i="1" dirty="0" smtClean="0">
              <a:solidFill>
                <a:srgbClr val="0070C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i="1" dirty="0" smtClean="0">
                <a:solidFill>
                  <a:srgbClr val="C00000"/>
                </a:solidFill>
                <a:latin typeface="Times New Roman" pitchFamily="18" charset="0"/>
              </a:rPr>
              <a:t>Технологии сохранения и стимулирования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600200"/>
            <a:ext cx="7643192" cy="4525963"/>
          </a:xfrm>
        </p:spPr>
        <p:txBody>
          <a:bodyPr/>
          <a:lstStyle/>
          <a:p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</a:rPr>
              <a:t>Динамические паузы </a:t>
            </a:r>
          </a:p>
          <a:p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</a:rPr>
              <a:t>Подвижные и спортивные игры </a:t>
            </a:r>
          </a:p>
          <a:p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</a:rPr>
              <a:t>Релаксация </a:t>
            </a:r>
          </a:p>
          <a:p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</a:rPr>
              <a:t>Гимнастика пальчиковая </a:t>
            </a:r>
          </a:p>
          <a:p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</a:rPr>
              <a:t>Гимнастика для глаз </a:t>
            </a:r>
          </a:p>
          <a:p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</a:rPr>
              <a:t>Гимнастика дыхательная </a:t>
            </a:r>
          </a:p>
          <a:p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</a:rPr>
              <a:t>Динамическая гимнастика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2274838"/>
            <a:ext cx="4572000" cy="3139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495300" indent="-495300">
              <a:lnSpc>
                <a:spcPct val="80000"/>
              </a:lnSpc>
            </a:pPr>
            <a:endParaRPr lang="ru-RU" b="1" i="1" dirty="0" smtClean="0">
              <a:solidFill>
                <a:srgbClr val="D60093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ru-RU" b="1" i="1" dirty="0" smtClean="0">
                <a:solidFill>
                  <a:srgbClr val="3333FF"/>
                </a:solidFill>
                <a:latin typeface="Times New Roman" pitchFamily="18" charset="0"/>
              </a:rPr>
              <a:t>Гимнастика пальчиковая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i="1" dirty="0" smtClean="0">
                <a:latin typeface="Times New Roman" pitchFamily="18" charset="0"/>
              </a:rPr>
              <a:t/>
            </a:r>
            <a:br>
              <a:rPr lang="ru-RU" b="1" i="1" dirty="0" smtClean="0">
                <a:latin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99792" y="1196752"/>
            <a:ext cx="5944174" cy="4400757"/>
          </a:xfrm>
        </p:spPr>
        <p:txBody>
          <a:bodyPr/>
          <a:lstStyle/>
          <a:p>
            <a:r>
              <a:rPr lang="ru-RU" sz="2800" b="1" i="1" dirty="0" smtClean="0">
                <a:solidFill>
                  <a:srgbClr val="0070C0"/>
                </a:solidFill>
                <a:latin typeface="Times New Roman" pitchFamily="18" charset="0"/>
              </a:rPr>
              <a:t>Способствует овладению навыкам мелкой моторики</a:t>
            </a:r>
          </a:p>
          <a:p>
            <a:r>
              <a:rPr lang="ru-RU" sz="2800" b="1" i="1" dirty="0" smtClean="0">
                <a:solidFill>
                  <a:srgbClr val="0070C0"/>
                </a:solidFill>
                <a:latin typeface="Times New Roman" pitchFamily="18" charset="0"/>
              </a:rPr>
              <a:t>Помогает развивать речь</a:t>
            </a:r>
          </a:p>
          <a:p>
            <a:r>
              <a:rPr lang="ru-RU" sz="2800" b="1" i="1" dirty="0" smtClean="0">
                <a:solidFill>
                  <a:srgbClr val="0070C0"/>
                </a:solidFill>
                <a:latin typeface="Times New Roman" pitchFamily="18" charset="0"/>
              </a:rPr>
              <a:t>Повышает работоспособность коры головного мозга</a:t>
            </a:r>
          </a:p>
          <a:p>
            <a:r>
              <a:rPr lang="ru-RU" sz="2800" b="1" i="1" dirty="0" smtClean="0">
                <a:solidFill>
                  <a:srgbClr val="0070C0"/>
                </a:solidFill>
                <a:latin typeface="Times New Roman" pitchFamily="18" charset="0"/>
              </a:rPr>
              <a:t>Развивает психические способности: мышление, память, воображение</a:t>
            </a:r>
          </a:p>
          <a:p>
            <a:r>
              <a:rPr lang="ru-RU" sz="2800" b="1" i="1" dirty="0" smtClean="0">
                <a:solidFill>
                  <a:srgbClr val="0070C0"/>
                </a:solidFill>
                <a:latin typeface="Times New Roman" pitchFamily="18" charset="0"/>
              </a:rPr>
              <a:t>Снимает тревожность</a:t>
            </a:r>
          </a:p>
          <a:p>
            <a:endParaRPr lang="ru-RU" sz="2400" dirty="0"/>
          </a:p>
        </p:txBody>
      </p:sp>
      <p:pic>
        <p:nvPicPr>
          <p:cNvPr id="13314" name="Picture 2" descr="http://mbdou4.ucoz.ru/_nw/1/55199543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6E4F0"/>
              </a:clrFrom>
              <a:clrTo>
                <a:srgbClr val="F6E4F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5576" y="4797152"/>
            <a:ext cx="2212769" cy="15710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74638"/>
            <a:ext cx="7992888" cy="706090"/>
          </a:xfrm>
        </p:spPr>
        <p:txBody>
          <a:bodyPr/>
          <a:lstStyle/>
          <a:p>
            <a:pPr algn="l"/>
            <a:r>
              <a:rPr lang="ru-RU" b="1" i="1" dirty="0" smtClean="0">
                <a:solidFill>
                  <a:srgbClr val="3333FF"/>
                </a:solidFill>
                <a:latin typeface="Times New Roman" pitchFamily="18" charset="0"/>
              </a:rPr>
              <a:t>Гимнастика для глаз</a:t>
            </a:r>
            <a:br>
              <a:rPr lang="ru-RU" b="1" i="1" dirty="0" smtClean="0">
                <a:solidFill>
                  <a:srgbClr val="3333FF"/>
                </a:solidFill>
                <a:latin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1428736"/>
            <a:ext cx="7170590" cy="4525963"/>
          </a:xfrm>
        </p:spPr>
        <p:txBody>
          <a:bodyPr/>
          <a:lstStyle/>
          <a:p>
            <a:r>
              <a:rPr lang="ru-RU" sz="2800" b="1" i="1" dirty="0" smtClean="0">
                <a:solidFill>
                  <a:srgbClr val="0070C0"/>
                </a:solidFill>
                <a:latin typeface="Times New Roman" pitchFamily="18" charset="0"/>
              </a:rPr>
              <a:t>Снимает зрительное напряжение</a:t>
            </a:r>
          </a:p>
          <a:p>
            <a:r>
              <a:rPr lang="ru-RU" sz="2800" b="1" i="1" dirty="0" smtClean="0">
                <a:solidFill>
                  <a:srgbClr val="0070C0"/>
                </a:solidFill>
                <a:latin typeface="Times New Roman" pitchFamily="18" charset="0"/>
              </a:rPr>
              <a:t>Повышает зрительную работоспособность</a:t>
            </a:r>
          </a:p>
          <a:p>
            <a:r>
              <a:rPr lang="ru-RU" sz="2800" b="1" i="1" dirty="0" smtClean="0">
                <a:solidFill>
                  <a:srgbClr val="0070C0"/>
                </a:solidFill>
                <a:latin typeface="Times New Roman" pitchFamily="18" charset="0"/>
              </a:rPr>
              <a:t>Улучшает кровообращение</a:t>
            </a:r>
          </a:p>
          <a:p>
            <a:r>
              <a:rPr lang="ru-RU" sz="2800" b="1" i="1" dirty="0" smtClean="0">
                <a:solidFill>
                  <a:srgbClr val="0070C0"/>
                </a:solidFill>
                <a:latin typeface="Times New Roman" pitchFamily="18" charset="0"/>
              </a:rPr>
              <a:t>Способствует предупреждению нарушений зрения</a:t>
            </a:r>
          </a:p>
          <a:p>
            <a:r>
              <a:rPr lang="ru-RU" sz="2800" b="1" i="1" dirty="0" smtClean="0">
                <a:solidFill>
                  <a:srgbClr val="0070C0"/>
                </a:solidFill>
                <a:latin typeface="Times New Roman" pitchFamily="18" charset="0"/>
              </a:rPr>
              <a:t>Быстрому восстановлению работоспособности</a:t>
            </a:r>
          </a:p>
          <a:p>
            <a:endParaRPr lang="ru-RU" sz="2800" b="1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40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326</TotalTime>
  <Words>445</Words>
  <Application>Microsoft Office PowerPoint</Application>
  <PresentationFormat>Экран (4:3)</PresentationFormat>
  <Paragraphs>86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МКДОУ»Детский сад «Огонек» Новосибирской обл., Искитимского рай-на, р.п.Линево. </vt:lpstr>
      <vt:lpstr>Слайд 2</vt:lpstr>
      <vt:lpstr>Слайд 3</vt:lpstr>
      <vt:lpstr>Слайд 4</vt:lpstr>
      <vt:lpstr>Слайд 5</vt:lpstr>
      <vt:lpstr>Слайд 6</vt:lpstr>
      <vt:lpstr>Технологии сохранения и стимулирования</vt:lpstr>
      <vt:lpstr>Гимнастика пальчиковая  </vt:lpstr>
      <vt:lpstr>Гимнастика для глаз </vt:lpstr>
      <vt:lpstr>Дыхательная гимнастика</vt:lpstr>
      <vt:lpstr>          Релаксация-   метод воздействия на мышечный тонус с целью снятия повышенного нервно-психического напряжения, выравнивания эмоционального состояния. </vt:lpstr>
      <vt:lpstr>Технологии обучения здоровому образу жизни</vt:lpstr>
      <vt:lpstr>Точечный массаж и самомассаж </vt:lpstr>
      <vt:lpstr>Коррекционные технологии</vt:lpstr>
      <vt:lpstr>Су-джок терапия</vt:lpstr>
      <vt:lpstr>Музыкотерапия </vt:lpstr>
      <vt:lpstr>Слайд 17</vt:lpstr>
      <vt:lpstr>   Будьте               здоровы!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Универсальный</dc:title>
  <dc:creator>Фокина Лидия Петровна</dc:creator>
  <cp:keywords>Шаблон презентации</cp:keywords>
  <cp:lastModifiedBy>Лера</cp:lastModifiedBy>
  <cp:revision>42</cp:revision>
  <dcterms:created xsi:type="dcterms:W3CDTF">2017-02-23T13:11:39Z</dcterms:created>
  <dcterms:modified xsi:type="dcterms:W3CDTF">2018-09-24T16:04:31Z</dcterms:modified>
</cp:coreProperties>
</file>