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5" r:id="rId4"/>
    <p:sldId id="272" r:id="rId5"/>
    <p:sldId id="262" r:id="rId6"/>
    <p:sldId id="271" r:id="rId7"/>
    <p:sldId id="266" r:id="rId8"/>
    <p:sldId id="265" r:id="rId9"/>
    <p:sldId id="270" r:id="rId10"/>
    <p:sldId id="274" r:id="rId11"/>
    <p:sldId id="273" r:id="rId12"/>
    <p:sldId id="269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4" autoAdjust="0"/>
    <p:restoredTop sz="94660"/>
  </p:normalViewPr>
  <p:slideViewPr>
    <p:cSldViewPr>
      <p:cViewPr varScale="1">
        <p:scale>
          <a:sx n="107" d="100"/>
          <a:sy n="107" d="100"/>
        </p:scale>
        <p:origin x="-9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8BDC-7EBD-49AA-8A45-B790E1912C78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2B49-BC70-4315-8B8C-3BC8D560D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8BDC-7EBD-49AA-8A45-B790E1912C78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2B49-BC70-4315-8B8C-3BC8D560D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8BDC-7EBD-49AA-8A45-B790E1912C78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2B49-BC70-4315-8B8C-3BC8D560D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8BDC-7EBD-49AA-8A45-B790E1912C78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2B49-BC70-4315-8B8C-3BC8D560D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8BDC-7EBD-49AA-8A45-B790E1912C78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2B49-BC70-4315-8B8C-3BC8D560D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8BDC-7EBD-49AA-8A45-B790E1912C78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2B49-BC70-4315-8B8C-3BC8D560D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8BDC-7EBD-49AA-8A45-B790E1912C78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2B49-BC70-4315-8B8C-3BC8D560D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8BDC-7EBD-49AA-8A45-B790E1912C78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2B49-BC70-4315-8B8C-3BC8D560D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8BDC-7EBD-49AA-8A45-B790E1912C78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2B49-BC70-4315-8B8C-3BC8D560D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8BDC-7EBD-49AA-8A45-B790E1912C78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2B49-BC70-4315-8B8C-3BC8D560D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8BDC-7EBD-49AA-8A45-B790E1912C78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2B49-BC70-4315-8B8C-3BC8D560D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28BDC-7EBD-49AA-8A45-B790E1912C78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B2B49-BC70-4315-8B8C-3BC8D560D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eha\Desktop\83612130_large_0_9b8eb_77f57a8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"/>
            <a:ext cx="7452320" cy="620688"/>
          </a:xfrm>
        </p:spPr>
        <p:txBody>
          <a:bodyPr>
            <a:normAutofit/>
          </a:bodyPr>
          <a:lstStyle/>
          <a:p>
            <a:pPr algn="l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МКДОУ Новосибирской области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Искитимского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района детский сад «Огонек» р.п. Линево</a:t>
            </a:r>
            <a:endParaRPr lang="ru-RU" sz="1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6912768" cy="5904656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Опыт</a:t>
            </a:r>
          </a:p>
          <a:p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«Как из подсолнечных семечек получить масло?»</a:t>
            </a:r>
          </a:p>
          <a:p>
            <a:pPr algn="l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algn="l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воспитатели:</a:t>
            </a:r>
            <a:endParaRPr lang="ru-RU" sz="20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Кречетова Е.Б.</a:t>
            </a:r>
          </a:p>
          <a:p>
            <a:pPr algn="l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Орлова В.В.</a:t>
            </a:r>
            <a:endParaRPr lang="ru-RU" sz="4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F:\DCIM\100PHOTO\SAM_6289.JPG"/>
          <p:cNvPicPr>
            <a:picLocks noChangeAspect="1" noChangeArrowheads="1"/>
          </p:cNvPicPr>
          <p:nvPr/>
        </p:nvPicPr>
        <p:blipFill>
          <a:blip r:embed="rId2" cstate="print">
            <a:lum bright="20000" contrast="23000"/>
          </a:blip>
          <a:srcRect/>
          <a:stretch>
            <a:fillRect/>
          </a:stretch>
        </p:blipFill>
        <p:spPr bwMode="auto">
          <a:xfrm>
            <a:off x="4283969" y="1268760"/>
            <a:ext cx="3600399" cy="2592288"/>
          </a:xfrm>
          <a:prstGeom prst="rect">
            <a:avLst/>
          </a:prstGeom>
          <a:noFill/>
        </p:spPr>
      </p:pic>
      <p:pic>
        <p:nvPicPr>
          <p:cNvPr id="23557" name="Picture 5" descr="F:\DCIM\100PHOTO\SAM_6295.JPG"/>
          <p:cNvPicPr>
            <a:picLocks noChangeAspect="1" noChangeArrowheads="1"/>
          </p:cNvPicPr>
          <p:nvPr/>
        </p:nvPicPr>
        <p:blipFill>
          <a:blip r:embed="rId3" cstate="print">
            <a:lum bright="25000" contrast="33000"/>
          </a:blip>
          <a:srcRect/>
          <a:stretch>
            <a:fillRect/>
          </a:stretch>
        </p:blipFill>
        <p:spPr bwMode="auto">
          <a:xfrm>
            <a:off x="1907704" y="4005064"/>
            <a:ext cx="3672408" cy="2520280"/>
          </a:xfrm>
          <a:prstGeom prst="rect">
            <a:avLst/>
          </a:prstGeom>
          <a:noFill/>
        </p:spPr>
      </p:pic>
      <p:pic>
        <p:nvPicPr>
          <p:cNvPr id="5123" name="Picture 3" descr="C:\Users\Leha\Desktop\62774097_15a37457c754.png"/>
          <p:cNvPicPr>
            <a:picLocks noChangeAspect="1" noChangeArrowheads="1"/>
          </p:cNvPicPr>
          <p:nvPr/>
        </p:nvPicPr>
        <p:blipFill>
          <a:blip r:embed="rId4" cstate="print">
            <a:lum bright="-1000"/>
          </a:blip>
          <a:srcRect/>
          <a:stretch>
            <a:fillRect/>
          </a:stretch>
        </p:blipFill>
        <p:spPr bwMode="auto">
          <a:xfrm>
            <a:off x="0" y="2571745"/>
            <a:ext cx="9144000" cy="428625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784976" cy="13633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8348690" cy="393700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 smtClean="0"/>
              <a:t>         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0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Гипотеза: если  раздавить семечку– останутся следы масла.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  <p:pic>
        <p:nvPicPr>
          <p:cNvPr id="23554" name="Picture 2" descr="F:\DCIM\100PHOTO\SAM_6288.JPG"/>
          <p:cNvPicPr>
            <a:picLocks noChangeAspect="1" noChangeArrowheads="1"/>
          </p:cNvPicPr>
          <p:nvPr/>
        </p:nvPicPr>
        <p:blipFill>
          <a:blip r:embed="rId5" cstate="print">
            <a:lum bright="25000" contrast="24000"/>
          </a:blip>
          <a:srcRect/>
          <a:stretch>
            <a:fillRect/>
          </a:stretch>
        </p:blipFill>
        <p:spPr bwMode="auto">
          <a:xfrm>
            <a:off x="395536" y="1268760"/>
            <a:ext cx="367240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0PHOTO\SAM_6285.JPG"/>
          <p:cNvPicPr>
            <a:picLocks noChangeAspect="1" noChangeArrowheads="1"/>
          </p:cNvPicPr>
          <p:nvPr/>
        </p:nvPicPr>
        <p:blipFill>
          <a:blip r:embed="rId2" cstate="print">
            <a:lum bright="19000" contrast="22000"/>
          </a:blip>
          <a:srcRect/>
          <a:stretch>
            <a:fillRect/>
          </a:stretch>
        </p:blipFill>
        <p:spPr bwMode="auto">
          <a:xfrm>
            <a:off x="3995936" y="1124744"/>
            <a:ext cx="3312368" cy="2556284"/>
          </a:xfrm>
          <a:prstGeom prst="rect">
            <a:avLst/>
          </a:prstGeom>
          <a:noFill/>
        </p:spPr>
      </p:pic>
      <p:pic>
        <p:nvPicPr>
          <p:cNvPr id="1028" name="Picture 4" descr="F:\DCIM\100PHOTO\SAM_627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5000" contrast="27000"/>
          </a:blip>
          <a:srcRect/>
          <a:stretch>
            <a:fillRect/>
          </a:stretch>
        </p:blipFill>
        <p:spPr bwMode="auto">
          <a:xfrm>
            <a:off x="2195736" y="4149080"/>
            <a:ext cx="3374562" cy="2594310"/>
          </a:xfrm>
          <a:prstGeom prst="rect">
            <a:avLst/>
          </a:prstGeom>
          <a:noFill/>
        </p:spPr>
      </p:pic>
      <p:pic>
        <p:nvPicPr>
          <p:cNvPr id="5123" name="Picture 3" descr="C:\Users\Leha\Desktop\62774097_15a37457c754.png"/>
          <p:cNvPicPr>
            <a:picLocks noChangeAspect="1" noChangeArrowheads="1"/>
          </p:cNvPicPr>
          <p:nvPr/>
        </p:nvPicPr>
        <p:blipFill>
          <a:blip r:embed="rId4" cstate="print">
            <a:lum bright="-2000"/>
          </a:blip>
          <a:srcRect/>
          <a:stretch>
            <a:fillRect/>
          </a:stretch>
        </p:blipFill>
        <p:spPr bwMode="auto">
          <a:xfrm>
            <a:off x="0" y="2564904"/>
            <a:ext cx="9144000" cy="42930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258272" cy="1224136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Гипотеза: если  раздавить семечку– останутся следы масла.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196752"/>
            <a:ext cx="244827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право 5"/>
          <p:cNvSpPr/>
          <p:nvPr/>
        </p:nvSpPr>
        <p:spPr>
          <a:xfrm>
            <a:off x="2843808" y="2276872"/>
            <a:ext cx="936104" cy="500066"/>
          </a:xfrm>
          <a:prstGeom prst="rightArrow">
            <a:avLst>
              <a:gd name="adj1" fmla="val 56836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139952" y="3717032"/>
            <a:ext cx="432048" cy="36004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Documents and Settings\User\Рабочий стол\прес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5112568" cy="3312368"/>
          </a:xfrm>
          <a:prstGeom prst="rect">
            <a:avLst/>
          </a:prstGeom>
          <a:noFill/>
        </p:spPr>
      </p:pic>
      <p:pic>
        <p:nvPicPr>
          <p:cNvPr id="5123" name="Picture 3" descr="C:\Users\Leha\Desktop\62774097_15a37457c75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9144000" cy="39330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032976" cy="98072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8348690" cy="509717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 smtClean="0"/>
              <a:t>         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3" y="908720"/>
            <a:ext cx="86044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Получить масло можно раздавив семечки.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4725144"/>
            <a:ext cx="46085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Масло добывают путём </a:t>
            </a:r>
          </a:p>
          <a:p>
            <a:pPr algn="ctr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отжима семечек.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eha\Desktop\83612130_large_0_9b8eb_77f57a8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Leha\Desktop\62774097_15a37457c75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71745"/>
            <a:ext cx="9144000" cy="428625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192688" cy="1872208"/>
          </a:xfrm>
        </p:spPr>
        <p:txBody>
          <a:bodyPr>
            <a:noAutofit/>
          </a:bodyPr>
          <a:lstStyle/>
          <a:p>
            <a:pPr algn="l"/>
            <a:r>
              <a:rPr lang="ru-RU" sz="6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</a:t>
            </a:r>
            <a:br>
              <a:rPr lang="ru-RU" sz="6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внимание.</a:t>
            </a:r>
            <a:endParaRPr lang="ru-RU" sz="60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077072"/>
            <a:ext cx="8348690" cy="13601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>
              <a:buNone/>
            </a:pPr>
            <a:r>
              <a:rPr lang="ru-RU" dirty="0" smtClean="0"/>
              <a:t>         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Leha\Desktop\62774097_15a37457c7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43651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00811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427984" y="1052736"/>
            <a:ext cx="2448272" cy="280831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User\Рабочий стол\кирил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801600" y="-9601200"/>
            <a:ext cx="3474720" cy="26060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71600" y="908720"/>
            <a:ext cx="69847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Формирование интереса к познавательно- исследовательской деятельности у детей, через знакомство с «солнечным цветком» -подсолнухом.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- Познакомить детей с историей создания подсолнечного масла.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-Расширить представление детей о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подсолнечнике, как о растении, из которого производят продукцию: подсолнечное масло.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-Воспитывать интерес и любовь к 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родному краю.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Leha\Desktop\62774097_15a37457c7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9144000" cy="33123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Изучаем историю создания подсолнечного масла.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427984" y="1052736"/>
            <a:ext cx="2448272" cy="280831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User\Рабочий стол\кирил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801600" y="-9601200"/>
            <a:ext cx="3474720" cy="26060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9552" y="620688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Жил-был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давным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давно Даниил Семёнович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Бокарев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Шёл он как-то по улице и увидел подсолнечник, внутри него были семечки. Сорвал его Даниил и начал есть семечки. А вкус у семечек был приятно - маслянистый. И пока он ел семечки, родилась у него мысль о получении из семечек масла. Насадил он у себя в огороде много подсолнечников, а в конце лета аккуратно срезал шляпки и выбил из них семечки. К этому времени Даниил сделал приспособление, он взял пень, сбоку в нём выдолбил квадратную нишу. Внизу этой ниши выбрал гнездо, куда закладывал порции высушенных семечек. В гнездо вставлялся деревянный колышек. И при помощи двух клиньев забиваемых молотком, цилиндр в гнезде давил на семечки. По желобку стекала густая светло-коричневая жидкость. Крепостной крестьянин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Д. С.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Бокарев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обнаружил в семенах подсолнечника высокое содержание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полезной для питания маслянистой жидкости. Ему первому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удалось добыть из этого семени янтарного цвета продукт,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который мы сегодня называем подсолнечным маслом.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Подсолнечник однолет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2664297" cy="3240360"/>
          </a:xfrm>
          <a:prstGeom prst="rect">
            <a:avLst/>
          </a:prstGeom>
          <a:noFill/>
        </p:spPr>
      </p:pic>
      <p:pic>
        <p:nvPicPr>
          <p:cNvPr id="1026" name="Picture 2" descr="C:\Documents and Settings\User\Рабочий стол\вика.JPG"/>
          <p:cNvPicPr>
            <a:picLocks noChangeAspect="1" noChangeArrowheads="1"/>
          </p:cNvPicPr>
          <p:nvPr/>
        </p:nvPicPr>
        <p:blipFill>
          <a:blip r:embed="rId3" cstate="print">
            <a:lum bright="26000" contrast="26000"/>
          </a:blip>
          <a:srcRect/>
          <a:stretch>
            <a:fillRect/>
          </a:stretch>
        </p:blipFill>
        <p:spPr bwMode="auto">
          <a:xfrm>
            <a:off x="3059832" y="3645024"/>
            <a:ext cx="3096344" cy="2160240"/>
          </a:xfrm>
          <a:prstGeom prst="rect">
            <a:avLst/>
          </a:prstGeom>
          <a:noFill/>
        </p:spPr>
      </p:pic>
      <p:pic>
        <p:nvPicPr>
          <p:cNvPr id="5123" name="Picture 3" descr="C:\Users\Leha\Desktop\62774097_15a37457c7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4864"/>
            <a:ext cx="9144000" cy="46531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2474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Изучаем строение  подсолнуха.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427984" y="1052736"/>
            <a:ext cx="2448272" cy="2808312"/>
          </a:xfrm>
        </p:spPr>
        <p:txBody>
          <a:bodyPr>
            <a:normAutofit fontScale="55000" lnSpcReduction="20000"/>
          </a:bodyPr>
          <a:lstStyle/>
          <a:p>
            <a:r>
              <a:rPr lang="ru-RU" sz="6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700" b="1" i="1" dirty="0" smtClean="0">
                <a:latin typeface="Times New Roman" pitchFamily="18" charset="0"/>
                <a:cs typeface="Times New Roman" pitchFamily="18" charset="0"/>
              </a:rPr>
              <a:t>корень, </a:t>
            </a:r>
          </a:p>
          <a:p>
            <a:r>
              <a:rPr lang="ru-RU" sz="6700" b="1" i="1" dirty="0" smtClean="0">
                <a:latin typeface="Times New Roman" pitchFamily="18" charset="0"/>
                <a:cs typeface="Times New Roman" pitchFamily="18" charset="0"/>
              </a:rPr>
              <a:t>стебель, </a:t>
            </a:r>
          </a:p>
          <a:p>
            <a:r>
              <a:rPr lang="ru-RU" sz="6700" b="1" i="1" dirty="0" smtClean="0">
                <a:latin typeface="Times New Roman" pitchFamily="18" charset="0"/>
                <a:cs typeface="Times New Roman" pitchFamily="18" charset="0"/>
              </a:rPr>
              <a:t>листья, </a:t>
            </a:r>
          </a:p>
          <a:p>
            <a:r>
              <a:rPr lang="ru-RU" sz="6700" b="1" i="1" dirty="0" smtClean="0">
                <a:latin typeface="Times New Roman" pitchFamily="18" charset="0"/>
                <a:cs typeface="Times New Roman" pitchFamily="18" charset="0"/>
              </a:rPr>
              <a:t>цветок.</a:t>
            </a:r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User\Рабочий стол\кирил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2801600" y="-9601200"/>
            <a:ext cx="3474720" cy="2606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Рабочий стол\дев.JPG"/>
          <p:cNvPicPr>
            <a:picLocks noChangeAspect="1" noChangeArrowheads="1"/>
          </p:cNvPicPr>
          <p:nvPr/>
        </p:nvPicPr>
        <p:blipFill>
          <a:blip r:embed="rId2" cstate="print">
            <a:lum bright="30000" contrast="34000"/>
          </a:blip>
          <a:srcRect/>
          <a:stretch>
            <a:fillRect/>
          </a:stretch>
        </p:blipFill>
        <p:spPr bwMode="auto">
          <a:xfrm>
            <a:off x="4427984" y="1196751"/>
            <a:ext cx="3600400" cy="2682651"/>
          </a:xfrm>
          <a:prstGeom prst="rect">
            <a:avLst/>
          </a:prstGeom>
          <a:noFill/>
        </p:spPr>
      </p:pic>
      <p:pic>
        <p:nvPicPr>
          <p:cNvPr id="9220" name="Picture 4" descr="F:\DCIM\100PHOTO\SAM_6278.JPG"/>
          <p:cNvPicPr>
            <a:picLocks noChangeAspect="1" noChangeArrowheads="1"/>
          </p:cNvPicPr>
          <p:nvPr/>
        </p:nvPicPr>
        <p:blipFill>
          <a:blip r:embed="rId3" cstate="print">
            <a:lum bright="38000" contrast="42000"/>
          </a:blip>
          <a:srcRect/>
          <a:stretch>
            <a:fillRect/>
          </a:stretch>
        </p:blipFill>
        <p:spPr bwMode="auto">
          <a:xfrm>
            <a:off x="2267744" y="4005064"/>
            <a:ext cx="3744416" cy="2520280"/>
          </a:xfrm>
          <a:prstGeom prst="rect">
            <a:avLst/>
          </a:prstGeom>
          <a:noFill/>
        </p:spPr>
      </p:pic>
      <p:pic>
        <p:nvPicPr>
          <p:cNvPr id="5123" name="Picture 3" descr="C:\Users\Leha\Desktop\62774097_15a37457c754.png"/>
          <p:cNvPicPr>
            <a:picLocks noChangeAspect="1" noChangeArrowheads="1"/>
          </p:cNvPicPr>
          <p:nvPr/>
        </p:nvPicPr>
        <p:blipFill>
          <a:blip r:embed="rId4" cstate="print">
            <a:lum bright="5000"/>
          </a:blip>
          <a:srcRect/>
          <a:stretch>
            <a:fillRect/>
          </a:stretch>
        </p:blipFill>
        <p:spPr bwMode="auto">
          <a:xfrm>
            <a:off x="0" y="2492896"/>
            <a:ext cx="9144000" cy="43651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3610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Рассматриваем семена подсолнуха.</a:t>
            </a:r>
            <a:endParaRPr lang="ru-RU" dirty="0"/>
          </a:p>
        </p:txBody>
      </p:sp>
      <p:pic>
        <p:nvPicPr>
          <p:cNvPr id="9217" name="Picture 1" descr="C:\Documents and Settings\User\Рабочий стол\ярик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lum bright="32000" contrast="28000"/>
          </a:blip>
          <a:srcRect/>
          <a:stretch>
            <a:fillRect/>
          </a:stretch>
        </p:blipFill>
        <p:spPr bwMode="auto">
          <a:xfrm>
            <a:off x="539552" y="1196752"/>
            <a:ext cx="3528392" cy="2628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CIM\100PHOTO\SAM_6272.JPG"/>
          <p:cNvPicPr>
            <a:picLocks noChangeAspect="1" noChangeArrowheads="1"/>
          </p:cNvPicPr>
          <p:nvPr/>
        </p:nvPicPr>
        <p:blipFill>
          <a:blip r:embed="rId2" cstate="print">
            <a:lum bright="10000" contrast="16000"/>
          </a:blip>
          <a:srcRect/>
          <a:stretch>
            <a:fillRect/>
          </a:stretch>
        </p:blipFill>
        <p:spPr bwMode="auto">
          <a:xfrm>
            <a:off x="1763688" y="3789040"/>
            <a:ext cx="3744416" cy="2700300"/>
          </a:xfrm>
          <a:prstGeom prst="rect">
            <a:avLst/>
          </a:prstGeom>
          <a:noFill/>
        </p:spPr>
      </p:pic>
      <p:pic>
        <p:nvPicPr>
          <p:cNvPr id="2050" name="Picture 2" descr="F:\DCIM\100PHOTO\SAM_6273.JPG"/>
          <p:cNvPicPr>
            <a:picLocks noChangeAspect="1" noChangeArrowheads="1"/>
          </p:cNvPicPr>
          <p:nvPr/>
        </p:nvPicPr>
        <p:blipFill>
          <a:blip r:embed="rId3" cstate="print">
            <a:lum bright="22000" contrast="34000"/>
          </a:blip>
          <a:srcRect/>
          <a:stretch>
            <a:fillRect/>
          </a:stretch>
        </p:blipFill>
        <p:spPr bwMode="auto">
          <a:xfrm>
            <a:off x="4355976" y="836712"/>
            <a:ext cx="3888432" cy="2808312"/>
          </a:xfrm>
          <a:prstGeom prst="rect">
            <a:avLst/>
          </a:prstGeom>
          <a:noFill/>
        </p:spPr>
      </p:pic>
      <p:pic>
        <p:nvPicPr>
          <p:cNvPr id="5123" name="Picture 3" descr="C:\Users\Leha\Desktop\62774097_15a37457c7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71745"/>
            <a:ext cx="9144000" cy="428625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Изучаем свойства подсолнечного масла:</a:t>
            </a:r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4104456" cy="3384376"/>
          </a:xfrm>
        </p:spPr>
        <p:txBody>
          <a:bodyPr>
            <a:normAutofit fontScale="70000" lnSpcReduction="20000"/>
          </a:bodyPr>
          <a:lstStyle/>
          <a:p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Желтое; </a:t>
            </a:r>
          </a:p>
          <a:p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Имеет запах;</a:t>
            </a:r>
          </a:p>
          <a:p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Жидкое;</a:t>
            </a:r>
          </a:p>
          <a:p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Легче воды </a:t>
            </a:r>
          </a:p>
          <a:p>
            <a:pPr>
              <a:buNone/>
            </a:pP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   ( в воде остается на </a:t>
            </a:r>
          </a:p>
          <a:p>
            <a:pPr>
              <a:buNone/>
            </a:pP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     поверхности);</a:t>
            </a:r>
          </a:p>
          <a:p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Маслянистое ( оставляет </a:t>
            </a:r>
          </a:p>
          <a:p>
            <a:pPr>
              <a:buNone/>
            </a:pP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   жирный  след).</a:t>
            </a:r>
          </a:p>
          <a:p>
            <a:pPr>
              <a:buNone/>
            </a:pPr>
            <a:r>
              <a:rPr lang="ru-RU" sz="3400" i="1" dirty="0" smtClean="0"/>
              <a:t>         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DCIM\100PHOTO\SAM_6284.JPG"/>
          <p:cNvPicPr>
            <a:picLocks noChangeAspect="1" noChangeArrowheads="1"/>
          </p:cNvPicPr>
          <p:nvPr/>
        </p:nvPicPr>
        <p:blipFill>
          <a:blip r:embed="rId2" cstate="print">
            <a:lum bright="21000" contrast="27000"/>
          </a:blip>
          <a:srcRect/>
          <a:stretch>
            <a:fillRect/>
          </a:stretch>
        </p:blipFill>
        <p:spPr bwMode="auto">
          <a:xfrm>
            <a:off x="3491880" y="1268760"/>
            <a:ext cx="3528391" cy="2736304"/>
          </a:xfrm>
          <a:prstGeom prst="rect">
            <a:avLst/>
          </a:prstGeom>
          <a:noFill/>
        </p:spPr>
      </p:pic>
      <p:pic>
        <p:nvPicPr>
          <p:cNvPr id="5123" name="Picture 3" descr="C:\Users\Leha\Desktop\62774097_15a37457c75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857999"/>
            <a:ext cx="9144000" cy="4571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6632"/>
            <a:ext cx="8348690" cy="10801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Гипотеза: чтобы получить масло – необходимо очистить семечку.</a:t>
            </a:r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 smtClean="0"/>
              <a:t>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262778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трелка вправо 7"/>
          <p:cNvSpPr/>
          <p:nvPr/>
        </p:nvSpPr>
        <p:spPr>
          <a:xfrm>
            <a:off x="2627784" y="2708920"/>
            <a:ext cx="762384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851920" y="4221088"/>
            <a:ext cx="484632" cy="50405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3" descr="C:\Users\Leha\Desktop\62774097_15a37457c75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5"/>
            <a:ext cx="9144000" cy="4293095"/>
          </a:xfrm>
          <a:prstGeom prst="rect">
            <a:avLst/>
          </a:prstGeom>
          <a:noFill/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725144"/>
            <a:ext cx="903709" cy="131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4" name="Прямая соединительная линия 33"/>
          <p:cNvCxnSpPr/>
          <p:nvPr/>
        </p:nvCxnSpPr>
        <p:spPr>
          <a:xfrm flipV="1">
            <a:off x="3347864" y="4653136"/>
            <a:ext cx="1440160" cy="14401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347864" y="4725144"/>
            <a:ext cx="1296144" cy="12961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500264" y="4877544"/>
            <a:ext cx="1296144" cy="12961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Leha\Desktop\62774097_15a37457c7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4"/>
            <a:ext cx="9144000" cy="428625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122413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Гипотеза: если семечки опустить в воду - масло всплывет.</a:t>
            </a:r>
            <a:b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8348690" cy="393700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 smtClean="0"/>
              <a:t>         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8371"/>
          <a:stretch>
            <a:fillRect/>
          </a:stretch>
        </p:blipFill>
        <p:spPr bwMode="auto">
          <a:xfrm>
            <a:off x="3779912" y="1484784"/>
            <a:ext cx="295232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84784"/>
            <a:ext cx="244827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725144"/>
            <a:ext cx="903709" cy="131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3419872" y="4869160"/>
            <a:ext cx="1512168" cy="13681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347864" y="4869160"/>
            <a:ext cx="1479678" cy="1285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трелка вправо 25"/>
          <p:cNvSpPr/>
          <p:nvPr/>
        </p:nvSpPr>
        <p:spPr>
          <a:xfrm>
            <a:off x="2843808" y="2564904"/>
            <a:ext cx="834392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3923928" y="4077072"/>
            <a:ext cx="432048" cy="57606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Leha\Desktop\62774097_15a37457c7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5"/>
            <a:ext cx="9144000" cy="428625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856984" cy="193941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Гипотеза: если положить семечки </a:t>
            </a:r>
            <a:b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лист бумаги– останутся следы масла.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8348690" cy="393700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 smtClean="0"/>
              <a:t>         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244827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7" name="Picture 1" descr="F:\DCIM\100PHOTO\SAM_6283.JPG"/>
          <p:cNvPicPr>
            <a:picLocks noChangeAspect="1" noChangeArrowheads="1"/>
          </p:cNvPicPr>
          <p:nvPr/>
        </p:nvPicPr>
        <p:blipFill>
          <a:blip r:embed="rId4" cstate="print">
            <a:lum bright="21000" contrast="19000"/>
          </a:blip>
          <a:srcRect/>
          <a:stretch>
            <a:fillRect/>
          </a:stretch>
        </p:blipFill>
        <p:spPr bwMode="auto">
          <a:xfrm>
            <a:off x="3779912" y="1340768"/>
            <a:ext cx="3576397" cy="2592288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>
            <a:off x="2843808" y="2564904"/>
            <a:ext cx="834392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923928" y="4077072"/>
            <a:ext cx="432048" cy="57606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725144"/>
            <a:ext cx="903709" cy="131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3419872" y="4869160"/>
            <a:ext cx="1512168" cy="13681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347864" y="4869160"/>
            <a:ext cx="1479678" cy="1285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160</Words>
  <Application>Microsoft Office PowerPoint</Application>
  <PresentationFormat>Экран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МКДОУ Новосибирской области Искитимского района детский сад «Огонек» р.п. Линево</vt:lpstr>
      <vt:lpstr>Задачи:</vt:lpstr>
      <vt:lpstr>Изучаем историю создания подсолнечного масла.</vt:lpstr>
      <vt:lpstr>Изучаем строение  подсолнуха.</vt:lpstr>
      <vt:lpstr>Рассматриваем семена подсолнуха.</vt:lpstr>
      <vt:lpstr>Изучаем свойства подсолнечного масла:</vt:lpstr>
      <vt:lpstr>Слайд 7</vt:lpstr>
      <vt:lpstr>Гипотеза: если семечки опустить в воду - масло всплывет. </vt:lpstr>
      <vt:lpstr> Гипотеза: если положить семечки  на лист бумаги– останутся следы масла. </vt:lpstr>
      <vt:lpstr> </vt:lpstr>
      <vt:lpstr>Гипотеза: если  раздавить семечку– останутся следы масла. </vt:lpstr>
      <vt:lpstr>Вывод:</vt:lpstr>
      <vt:lpstr>Спасибо за            внимание.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52</cp:revision>
  <dcterms:created xsi:type="dcterms:W3CDTF">2017-05-31T13:26:27Z</dcterms:created>
  <dcterms:modified xsi:type="dcterms:W3CDTF">2017-06-11T19:16:34Z</dcterms:modified>
</cp:coreProperties>
</file>